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3B6F"/>
        </a:solidFill>
      </p:bgPr>
    </p:bg>
    <p:spTree>
      <p:nvGrpSpPr>
        <p:cNvPr id="1" name=""/>
        <p:cNvGrpSpPr/>
        <p:nvPr/>
      </p:nvGrpSpPr>
      <p:grpSpPr>
        <a:xfrm>
          <a:off x="0" y="0"/>
          <a:ext cx="0" cy="0"/>
          <a:chOff x="0" y="0"/>
          <a:chExt cx="0" cy="0"/>
        </a:xfrm>
      </p:grpSpPr>
      <p:sp>
        <p:nvSpPr>
          <p:cNvPr id="2" name="Shape 0"/>
          <p:cNvSpPr/>
          <p:nvPr/>
        </p:nvSpPr>
        <p:spPr>
          <a:xfrm>
            <a:off x="9555480" y="365760"/>
            <a:ext cx="2103120" cy="2103120"/>
          </a:xfrm>
          <a:prstGeom prst="roundRect">
            <a:avLst>
              <a:gd name="adj" fmla="val 6522"/>
            </a:avLst>
          </a:prstGeom>
          <a:solidFill>
            <a:srgbClr val="FFFFFF"/>
          </a:solidFill>
          <a:ln/>
        </p:spPr>
      </p:sp>
      <p:pic>
        <p:nvPicPr>
          <p:cNvPr id="3" name="Image 0" descr="/home/claude/dbdp_assets/wohm-logo.png">    </p:cNvPr>
          <p:cNvPicPr>
            <a:picLocks noChangeAspect="1"/>
          </p:cNvPicPr>
          <p:nvPr/>
        </p:nvPicPr>
        <p:blipFill>
          <a:blip r:embed="rId1"/>
          <a:stretch>
            <a:fillRect/>
          </a:stretch>
        </p:blipFill>
        <p:spPr>
          <a:xfrm>
            <a:off x="9692640" y="502920"/>
            <a:ext cx="1828800" cy="1828800"/>
          </a:xfrm>
          <a:prstGeom prst="rect">
            <a:avLst/>
          </a:prstGeom>
        </p:spPr>
      </p:pic>
      <p:sp>
        <p:nvSpPr>
          <p:cNvPr id="4" name="Text 1"/>
          <p:cNvSpPr txBox="1"/>
          <p:nvPr/>
        </p:nvSpPr>
        <p:spPr>
          <a:xfrm>
            <a:off x="640080" y="2194560"/>
            <a:ext cx="8686800" cy="1280160"/>
          </a:xfrm>
          <a:prstGeom prst="rect">
            <a:avLst/>
          </a:prstGeom>
          <a:noFill/>
          <a:ln/>
        </p:spPr>
        <p:txBody>
          <a:bodyPr wrap="square" lIns="0" tIns="0" rIns="0" bIns="0" rtlCol="0" anchor="ctr"/>
          <a:lstStyle/>
          <a:p>
            <a:pPr indent="0" marL="0">
              <a:buNone/>
            </a:pPr>
            <a:r>
              <a:rPr lang="en-US" sz="2800" b="1" dirty="0">
                <a:solidFill>
                  <a:srgbClr val="FFFFFF"/>
                </a:solidFill>
                <a:latin typeface="Georgia" pitchFamily="34" charset="0"/>
                <a:ea typeface="Georgia" pitchFamily="34" charset="-122"/>
                <a:cs typeface="Georgia" pitchFamily="34" charset="-120"/>
              </a:rPr>
              <a:t>WEEK 8 — WDFI, EIN &amp; Participant Registrations</a:t>
            </a:r>
            <a:endParaRPr lang="en-US" sz="2800" dirty="0"/>
          </a:p>
        </p:txBody>
      </p:sp>
      <p:sp>
        <p:nvSpPr>
          <p:cNvPr id="5" name="Text 2"/>
          <p:cNvSpPr txBox="1"/>
          <p:nvPr/>
        </p:nvSpPr>
        <p:spPr>
          <a:xfrm>
            <a:off x="640080" y="3429000"/>
            <a:ext cx="8686800" cy="548640"/>
          </a:xfrm>
          <a:prstGeom prst="rect">
            <a:avLst/>
          </a:prstGeom>
          <a:noFill/>
          <a:ln/>
        </p:spPr>
        <p:txBody>
          <a:bodyPr wrap="square" lIns="0" tIns="0" rIns="0" bIns="0" rtlCol="0" anchor="ctr"/>
          <a:lstStyle/>
          <a:p>
            <a:pPr indent="0" marL="0">
              <a:buNone/>
            </a:pPr>
            <a:r>
              <a:rPr lang="en-US" sz="1800" i="1" dirty="0">
                <a:solidFill>
                  <a:srgbClr val="B8860B"/>
                </a:solidFill>
                <a:latin typeface="Georgia" pitchFamily="34" charset="0"/>
                <a:ea typeface="Georgia" pitchFamily="34" charset="-122"/>
                <a:cs typeface="Georgia" pitchFamily="34" charset="-120"/>
              </a:rPr>
              <a:t>Making It Official: Registering Your Business</a:t>
            </a:r>
            <a:endParaRPr lang="en-US" sz="1800" dirty="0"/>
          </a:p>
        </p:txBody>
      </p:sp>
      <p:sp>
        <p:nvSpPr>
          <p:cNvPr id="6" name="Text 3"/>
          <p:cNvSpPr txBox="1"/>
          <p:nvPr/>
        </p:nvSpPr>
        <p:spPr>
          <a:xfrm>
            <a:off x="640080" y="3977640"/>
            <a:ext cx="8686800" cy="457200"/>
          </a:xfrm>
          <a:prstGeom prst="rect">
            <a:avLst/>
          </a:prstGeom>
          <a:noFill/>
          <a:ln/>
        </p:spPr>
        <p:txBody>
          <a:bodyPr wrap="square" lIns="0" tIns="0" rIns="0" bIns="0" rtlCol="0" anchor="ctr"/>
          <a:lstStyle/>
          <a:p>
            <a:pPr indent="0" marL="0">
              <a:buNone/>
            </a:pPr>
            <a:r>
              <a:rPr lang="en-US" sz="1500" i="1" dirty="0">
                <a:solidFill>
                  <a:srgbClr val="A9ADB4"/>
                </a:solidFill>
                <a:latin typeface="Calibri" pitchFamily="34" charset="0"/>
                <a:ea typeface="Calibri" pitchFamily="34" charset="-122"/>
                <a:cs typeface="Calibri" pitchFamily="34" charset="-120"/>
              </a:rPr>
              <a:t>HopeBuilds: Dynamic Business Development Program</a:t>
            </a:r>
            <a:endParaRPr lang="en-US" sz="1500" dirty="0"/>
          </a:p>
        </p:txBody>
      </p:sp>
      <p:sp>
        <p:nvSpPr>
          <p:cNvPr id="7" name="Text 4"/>
          <p:cNvSpPr txBox="1"/>
          <p:nvPr/>
        </p:nvSpPr>
        <p:spPr>
          <a:xfrm>
            <a:off x="640080" y="5760720"/>
            <a:ext cx="7315200" cy="365760"/>
          </a:xfrm>
          <a:prstGeom prst="rect">
            <a:avLst/>
          </a:prstGeom>
          <a:noFill/>
          <a:ln/>
        </p:spPr>
        <p:txBody>
          <a:bodyPr wrap="square" lIns="0" tIns="0" rIns="0" bIns="0" rtlCol="0" anchor="ctr"/>
          <a:lstStyle/>
          <a:p>
            <a:pPr indent="0" marL="0">
              <a:buNone/>
            </a:pPr>
            <a:r>
              <a:rPr lang="en-US" sz="1400" dirty="0">
                <a:solidFill>
                  <a:srgbClr val="CCCCCC"/>
                </a:solidFill>
                <a:latin typeface="Calibri" pitchFamily="34" charset="0"/>
                <a:ea typeface="Calibri" pitchFamily="34" charset="-122"/>
                <a:cs typeface="Calibri" pitchFamily="34" charset="-120"/>
              </a:rPr>
              <a:t>Facilitators: Liz Luckett &amp; Howard Green</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2600" b="1" dirty="0">
                <a:solidFill>
                  <a:srgbClr val="1B3B6F"/>
                </a:solidFill>
                <a:latin typeface="Georgia" pitchFamily="34" charset="0"/>
                <a:ea typeface="Georgia" pitchFamily="34" charset="-122"/>
                <a:cs typeface="Georgia" pitchFamily="34" charset="-120"/>
              </a:rPr>
              <a:t>Session Overview</a:t>
            </a:r>
            <a:endParaRPr lang="en-US" sz="2600" dirty="0"/>
          </a:p>
        </p:txBody>
      </p:sp>
      <p:sp>
        <p:nvSpPr>
          <p:cNvPr id="3" name="Text 1"/>
          <p:cNvSpPr txBox="1"/>
          <p:nvPr/>
        </p:nvSpPr>
        <p:spPr>
          <a:xfrm>
            <a:off x="731520" y="1554480"/>
            <a:ext cx="10515600" cy="4846320"/>
          </a:xfrm>
          <a:prstGeom prst="rect">
            <a:avLst/>
          </a:prstGeom>
          <a:noFill/>
          <a:ln/>
        </p:spPr>
        <p:txBody>
          <a:bodyPr wrap="square" lIns="0" tIns="0" rIns="0" bIns="0" rtlCol="0" anchor="ctr"/>
          <a:lstStyle/>
          <a:p>
            <a:pPr marL="342900" indent="-342900">
              <a:spcAft>
                <a:spcPts val="1600"/>
              </a:spcAft>
              <a:buSzPct val="100000"/>
              <a:buChar char="•"/>
            </a:pPr>
            <a:r>
              <a:rPr lang="en-US" sz="1800" dirty="0">
                <a:solidFill>
                  <a:srgbClr val="333333"/>
                </a:solidFill>
                <a:latin typeface="Calibri" pitchFamily="34" charset="0"/>
                <a:ea typeface="Calibri" pitchFamily="34" charset="-122"/>
                <a:cs typeface="Calibri" pitchFamily="34" charset="-120"/>
              </a:rPr>
              <a:t>This final session walks through the official registrations that make your business real in the eyes of the state, the IRS, credit bureaus, and (if relevant) the federal government.</a:t>
            </a:r>
            <a:endParaRPr lang="en-US" sz="1800" dirty="0"/>
          </a:p>
          <a:p>
            <a:pPr marL="342900" indent="-342900">
              <a:spcAft>
                <a:spcPts val="1600"/>
              </a:spcAft>
              <a:buSzPct val="100000"/>
              <a:buChar char="•"/>
            </a:pPr>
            <a:r>
              <a:rPr lang="en-US" sz="1800" dirty="0">
                <a:solidFill>
                  <a:srgbClr val="333333"/>
                </a:solidFill>
                <a:latin typeface="Calibri" pitchFamily="34" charset="0"/>
                <a:ea typeface="Calibri" pitchFamily="34" charset="-122"/>
                <a:cs typeface="Calibri" pitchFamily="34" charset="-120"/>
              </a:rPr>
              <a:t>You'll leave today with a clear checklist and next steps to complete each registration on your own.</a:t>
            </a:r>
            <a:endParaRPr lang="en-US" sz="1800" dirty="0"/>
          </a:p>
          <a:p>
            <a:pPr marL="342900" indent="-342900">
              <a:spcAft>
                <a:spcPts val="1600"/>
              </a:spcAft>
              <a:buSzPct val="100000"/>
              <a:buChar char="•"/>
            </a:pPr>
            <a:r>
              <a:rPr lang="en-US" sz="1800" dirty="0">
                <a:solidFill>
                  <a:srgbClr val="333333"/>
                </a:solidFill>
                <a:latin typeface="Calibri" pitchFamily="34" charset="0"/>
                <a:ea typeface="Calibri" pitchFamily="34" charset="-122"/>
                <a:cs typeface="Calibri" pitchFamily="34" charset="-120"/>
              </a:rPr>
              <a:t>As a reminder: the program covers registration costs for participants who met the 80% attendance requirement (see Program Policies).</a:t>
            </a:r>
            <a:endParaRPr lang="en-US" sz="18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8</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2600" b="1" dirty="0">
                <a:solidFill>
                  <a:srgbClr val="1B3B6F"/>
                </a:solidFill>
                <a:latin typeface="Georgia" pitchFamily="34" charset="0"/>
                <a:ea typeface="Georgia" pitchFamily="34" charset="-122"/>
                <a:cs typeface="Georgia" pitchFamily="34" charset="-120"/>
              </a:rPr>
              <a:t>The Recommended Order of Registration</a:t>
            </a:r>
            <a:endParaRPr lang="en-US" sz="2600" dirty="0"/>
          </a:p>
        </p:txBody>
      </p:sp>
      <p:sp>
        <p:nvSpPr>
          <p:cNvPr id="3" name="Text 1"/>
          <p:cNvSpPr txBox="1"/>
          <p:nvPr/>
        </p:nvSpPr>
        <p:spPr>
          <a:xfrm>
            <a:off x="731520" y="1463040"/>
            <a:ext cx="10515600" cy="4846320"/>
          </a:xfrm>
          <a:prstGeom prst="rect">
            <a:avLst/>
          </a:prstGeom>
          <a:noFill/>
          <a:ln/>
        </p:spPr>
        <p:txBody>
          <a:bodyPr wrap="square" lIns="0" tIns="0" rIns="0" bIns="0" rtlCol="0" anchor="ctr"/>
          <a:lstStyle/>
          <a:p>
            <a:pPr marL="342900" indent="-342900">
              <a:spcAft>
                <a:spcPts val="600"/>
              </a:spcAft>
              <a:buSzPct val="100000"/>
              <a:buChar char="•"/>
            </a:pPr>
            <a:r>
              <a:rPr lang="en-US" sz="1500" b="1" dirty="0">
                <a:solidFill>
                  <a:srgbClr val="333333"/>
                </a:solidFill>
                <a:latin typeface="Calibri" pitchFamily="34" charset="0"/>
                <a:ea typeface="Calibri" pitchFamily="34" charset="-122"/>
                <a:cs typeface="Calibri" pitchFamily="34" charset="-120"/>
              </a:rPr>
              <a:t>1. Business Entity Registration (WDFI) — DO THIS FIRST</a:t>
            </a:r>
            <a:endParaRPr lang="en-US" sz="1500" dirty="0"/>
          </a:p>
          <a:p>
            <a:pPr lvl="1" marL="685800" indent="-342900">
              <a:spcAft>
                <a:spcPts val="600"/>
              </a:spcAft>
              <a:buSzPct val="100000"/>
              <a:buChar char="▪"/>
            </a:pPr>
            <a:r>
              <a:rPr lang="en-US" sz="1500" dirty="0">
                <a:solidFill>
                  <a:srgbClr val="333333"/>
                </a:solidFill>
                <a:latin typeface="Calibri" pitchFamily="34" charset="0"/>
                <a:ea typeface="Calibri" pitchFamily="34" charset="-122"/>
                <a:cs typeface="Calibri" pitchFamily="34" charset="-120"/>
              </a:rPr>
              <a:t>Form your legal entity with the state before anything else — every other registration depends on this being done first.</a:t>
            </a:r>
            <a:endParaRPr lang="en-US" sz="1500" dirty="0"/>
          </a:p>
          <a:p>
            <a:pPr marL="342900" indent="-342900">
              <a:spcAft>
                <a:spcPts val="600"/>
              </a:spcAft>
              <a:buSzPct val="100000"/>
              <a:buChar char="•"/>
            </a:pPr>
            <a:r>
              <a:rPr lang="en-US" sz="1500" b="1" dirty="0">
                <a:solidFill>
                  <a:srgbClr val="333333"/>
                </a:solidFill>
                <a:latin typeface="Calibri" pitchFamily="34" charset="0"/>
                <a:ea typeface="Calibri" pitchFamily="34" charset="-122"/>
                <a:cs typeface="Calibri" pitchFamily="34" charset="-120"/>
              </a:rPr>
              <a:t>2. EIN / TIN (IRS) — DO THIS IMMEDIATELY AFTER</a:t>
            </a:r>
            <a:endParaRPr lang="en-US" sz="1500" dirty="0"/>
          </a:p>
          <a:p>
            <a:pPr lvl="1" marL="685800" indent="-342900">
              <a:spcAft>
                <a:spcPts val="600"/>
              </a:spcAft>
              <a:buSzPct val="100000"/>
              <a:buChar char="▪"/>
            </a:pPr>
            <a:r>
              <a:rPr lang="en-US" sz="1500" dirty="0">
                <a:solidFill>
                  <a:srgbClr val="333333"/>
                </a:solidFill>
                <a:latin typeface="Calibri" pitchFamily="34" charset="0"/>
                <a:ea typeface="Calibri" pitchFamily="34" charset="-122"/>
                <a:cs typeface="Calibri" pitchFamily="34" charset="-120"/>
              </a:rPr>
              <a:t>Apply as soon as your WDFI registration is confirmed — don't wait, and don't do this first.</a:t>
            </a:r>
            <a:endParaRPr lang="en-US" sz="1500" dirty="0"/>
          </a:p>
          <a:p>
            <a:pPr marL="342900" indent="-342900">
              <a:spcAft>
                <a:spcPts val="600"/>
              </a:spcAft>
              <a:buSzPct val="100000"/>
              <a:buChar char="•"/>
            </a:pPr>
            <a:r>
              <a:rPr lang="en-US" sz="1500" b="1" dirty="0">
                <a:solidFill>
                  <a:srgbClr val="333333"/>
                </a:solidFill>
                <a:latin typeface="Calibri" pitchFamily="34" charset="0"/>
                <a:ea typeface="Calibri" pitchFamily="34" charset="-122"/>
                <a:cs typeface="Calibri" pitchFamily="34" charset="-120"/>
              </a:rPr>
              <a:t>3. Wisconsin Business Tax Registration (BTR)</a:t>
            </a:r>
            <a:endParaRPr lang="en-US" sz="1500" dirty="0"/>
          </a:p>
          <a:p>
            <a:pPr lvl="1" marL="685800" indent="-342900">
              <a:spcAft>
                <a:spcPts val="600"/>
              </a:spcAft>
              <a:buSzPct val="100000"/>
              <a:buChar char="▪"/>
            </a:pPr>
            <a:r>
              <a:rPr lang="en-US" sz="1500" dirty="0">
                <a:solidFill>
                  <a:srgbClr val="333333"/>
                </a:solidFill>
                <a:latin typeface="Calibri" pitchFamily="34" charset="0"/>
                <a:ea typeface="Calibri" pitchFamily="34" charset="-122"/>
                <a:cs typeface="Calibri" pitchFamily="34" charset="-120"/>
              </a:rPr>
              <a:t>Register for state tax accounts once you have your EIN.</a:t>
            </a:r>
            <a:endParaRPr lang="en-US" sz="1500" dirty="0"/>
          </a:p>
          <a:p>
            <a:pPr marL="342900" indent="-342900">
              <a:spcAft>
                <a:spcPts val="600"/>
              </a:spcAft>
              <a:buSzPct val="100000"/>
              <a:buChar char="•"/>
            </a:pPr>
            <a:r>
              <a:rPr lang="en-US" sz="1500" b="1" dirty="0">
                <a:solidFill>
                  <a:srgbClr val="333333"/>
                </a:solidFill>
                <a:latin typeface="Calibri" pitchFamily="34" charset="0"/>
                <a:ea typeface="Calibri" pitchFamily="34" charset="-122"/>
                <a:cs typeface="Calibri" pitchFamily="34" charset="-120"/>
              </a:rPr>
              <a:t>4. D&amp;B D-U-N-S Number</a:t>
            </a:r>
            <a:endParaRPr lang="en-US" sz="1500" dirty="0"/>
          </a:p>
          <a:p>
            <a:pPr lvl="1" marL="685800" indent="-342900">
              <a:spcAft>
                <a:spcPts val="600"/>
              </a:spcAft>
              <a:buSzPct val="100000"/>
              <a:buChar char="▪"/>
            </a:pPr>
            <a:r>
              <a:rPr lang="en-US" sz="1500" dirty="0">
                <a:solidFill>
                  <a:srgbClr val="333333"/>
                </a:solidFill>
                <a:latin typeface="Calibri" pitchFamily="34" charset="0"/>
                <a:ea typeface="Calibri" pitchFamily="34" charset="-122"/>
                <a:cs typeface="Calibri" pitchFamily="34" charset="-120"/>
              </a:rPr>
              <a:t>Establishes your business credit file — apply anytime after entity formation.</a:t>
            </a:r>
            <a:endParaRPr lang="en-US" sz="1500" dirty="0"/>
          </a:p>
          <a:p>
            <a:pPr marL="342900" indent="-342900">
              <a:spcAft>
                <a:spcPts val="600"/>
              </a:spcAft>
              <a:buSzPct val="100000"/>
              <a:buChar char="•"/>
            </a:pPr>
            <a:r>
              <a:rPr lang="en-US" sz="1500" b="1" dirty="0">
                <a:solidFill>
                  <a:srgbClr val="333333"/>
                </a:solidFill>
                <a:latin typeface="Calibri" pitchFamily="34" charset="0"/>
                <a:ea typeface="Calibri" pitchFamily="34" charset="-122"/>
                <a:cs typeface="Calibri" pitchFamily="34" charset="-120"/>
              </a:rPr>
              <a:t>5. SAM.gov / UEI (if pursuing federal contracts or grants)</a:t>
            </a:r>
            <a:endParaRPr lang="en-US" sz="1500" dirty="0"/>
          </a:p>
          <a:p>
            <a:pPr lvl="1" marL="685800" indent="-342900">
              <a:spcAft>
                <a:spcPts val="600"/>
              </a:spcAft>
              <a:buSzPct val="100000"/>
              <a:buChar char="▪"/>
            </a:pPr>
            <a:r>
              <a:rPr lang="en-US" sz="1500" dirty="0">
                <a:solidFill>
                  <a:srgbClr val="333333"/>
                </a:solidFill>
                <a:latin typeface="Calibri" pitchFamily="34" charset="0"/>
                <a:ea typeface="Calibri" pitchFamily="34" charset="-122"/>
                <a:cs typeface="Calibri" pitchFamily="34" charset="-120"/>
              </a:rPr>
              <a:t>Only needed if you plan to do business with the federal government.</a:t>
            </a:r>
            <a:endParaRPr lang="en-US" sz="15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8</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B3B6F"/>
        </a:solidFill>
      </p:bgPr>
    </p:bg>
    <p:spTree>
      <p:nvGrpSpPr>
        <p:cNvPr id="1" name=""/>
        <p:cNvGrpSpPr/>
        <p:nvPr/>
      </p:nvGrpSpPr>
      <p:grpSpPr>
        <a:xfrm>
          <a:off x="0" y="0"/>
          <a:ext cx="0" cy="0"/>
          <a:chOff x="0" y="0"/>
          <a:chExt cx="0" cy="0"/>
        </a:xfrm>
      </p:grpSpPr>
      <p:sp>
        <p:nvSpPr>
          <p:cNvPr id="2" name="Text 0"/>
          <p:cNvSpPr txBox="1"/>
          <p:nvPr/>
        </p:nvSpPr>
        <p:spPr>
          <a:xfrm>
            <a:off x="731520" y="731520"/>
            <a:ext cx="10698480" cy="457200"/>
          </a:xfrm>
          <a:prstGeom prst="rect">
            <a:avLst/>
          </a:prstGeom>
          <a:noFill/>
          <a:ln/>
        </p:spPr>
        <p:txBody>
          <a:bodyPr wrap="square" lIns="0" tIns="0" rIns="0" bIns="0" rtlCol="0" anchor="ctr"/>
          <a:lstStyle/>
          <a:p>
            <a:pPr indent="0" marL="0">
              <a:buNone/>
            </a:pPr>
            <a:r>
              <a:rPr lang="en-US" sz="1600" b="1" spc="300" kern="0" dirty="0">
                <a:solidFill>
                  <a:srgbClr val="B8860B"/>
                </a:solidFill>
                <a:latin typeface="Calibri" pitchFamily="34" charset="0"/>
                <a:ea typeface="Calibri" pitchFamily="34" charset="-122"/>
                <a:cs typeface="Calibri" pitchFamily="34" charset="-120"/>
              </a:rPr>
              <a:t>WHY THIS ORDER MATTERS</a:t>
            </a:r>
            <a:endParaRPr lang="en-US" sz="1600" dirty="0"/>
          </a:p>
        </p:txBody>
      </p:sp>
      <p:sp>
        <p:nvSpPr>
          <p:cNvPr id="3" name="Text 1"/>
          <p:cNvSpPr txBox="1"/>
          <p:nvPr/>
        </p:nvSpPr>
        <p:spPr>
          <a:xfrm>
            <a:off x="731520" y="1188720"/>
            <a:ext cx="10698480" cy="1005840"/>
          </a:xfrm>
          <a:prstGeom prst="rect">
            <a:avLst/>
          </a:prstGeom>
          <a:noFill/>
          <a:ln/>
        </p:spPr>
        <p:txBody>
          <a:bodyPr wrap="square" lIns="0" tIns="0" rIns="0" bIns="0" rtlCol="0" anchor="ctr"/>
          <a:lstStyle/>
          <a:p>
            <a:pPr indent="0" marL="0">
              <a:buNone/>
            </a:pPr>
            <a:r>
              <a:rPr lang="en-US" sz="2800" b="1" dirty="0">
                <a:solidFill>
                  <a:srgbClr val="FFFFFF"/>
                </a:solidFill>
                <a:latin typeface="Georgia" pitchFamily="34" charset="0"/>
                <a:ea typeface="Georgia" pitchFamily="34" charset="-122"/>
                <a:cs typeface="Georgia" pitchFamily="34" charset="-120"/>
              </a:rPr>
              <a:t>A Mistake We've Seen Cost Real Businesses</a:t>
            </a:r>
            <a:endParaRPr lang="en-US" sz="2800" dirty="0"/>
          </a:p>
        </p:txBody>
      </p:sp>
      <p:sp>
        <p:nvSpPr>
          <p:cNvPr id="4" name="Text 2"/>
          <p:cNvSpPr txBox="1"/>
          <p:nvPr/>
        </p:nvSpPr>
        <p:spPr>
          <a:xfrm>
            <a:off x="731520" y="2377440"/>
            <a:ext cx="10698480" cy="3474720"/>
          </a:xfrm>
          <a:prstGeom prst="rect">
            <a:avLst/>
          </a:prstGeom>
          <a:noFill/>
          <a:ln/>
        </p:spPr>
        <p:txBody>
          <a:bodyPr wrap="square" lIns="0" tIns="0" rIns="0" bIns="0" rtlCol="0" anchor="ctr"/>
          <a:lstStyle/>
          <a:p>
            <a:pPr indent="0" marL="0">
              <a:spcAft>
                <a:spcPts val="1400"/>
              </a:spcAft>
              <a:buNone/>
            </a:pPr>
            <a:r>
              <a:rPr lang="en-US" sz="1900" dirty="0">
                <a:solidFill>
                  <a:srgbClr val="DDDDDD"/>
                </a:solidFill>
                <a:latin typeface="Calibri" pitchFamily="34" charset="0"/>
                <a:ea typeface="Calibri" pitchFamily="34" charset="-122"/>
                <a:cs typeface="Calibri" pitchFamily="34" charset="-120"/>
              </a:rPr>
              <a:t>We've worked with business owners who got their EIN from the IRS before registering their business name with WDFI.</a:t>
            </a:r>
            <a:endParaRPr lang="en-US" sz="1900" dirty="0"/>
          </a:p>
          <a:p>
            <a:pPr indent="0" marL="0">
              <a:spcAft>
                <a:spcPts val="1400"/>
              </a:spcAft>
              <a:buNone/>
            </a:pPr>
            <a:r>
              <a:rPr lang="en-US" sz="1900" dirty="0">
                <a:solidFill>
                  <a:srgbClr val="DDDDDD"/>
                </a:solidFill>
                <a:latin typeface="Calibri" pitchFamily="34" charset="0"/>
                <a:ea typeface="Calibri" pitchFamily="34" charset="-122"/>
                <a:cs typeface="Calibri" pitchFamily="34" charset="-120"/>
              </a:rPr>
              <a:t>When they went to register with the state, their business name wasn't available — and they had to change their business name after already using the original name on their EIN, bank account, and other paperwork.</a:t>
            </a:r>
            <a:endParaRPr lang="en-US" sz="1900" dirty="0"/>
          </a:p>
          <a:p>
            <a:pPr indent="0" marL="0">
              <a:buNone/>
            </a:pPr>
            <a:r>
              <a:rPr lang="en-US" sz="1900" b="1" dirty="0">
                <a:solidFill>
                  <a:srgbClr val="DDDDDD"/>
                </a:solidFill>
                <a:latin typeface="Calibri" pitchFamily="34" charset="0"/>
                <a:ea typeface="Calibri" pitchFamily="34" charset="-122"/>
                <a:cs typeface="Calibri" pitchFamily="34" charset="-120"/>
              </a:rPr>
              <a:t>The fix: Register with WDFI first to lock in your business name, then apply for your EIN right afterward. Doing it in this order avoids the rework, the confusion, and the cost of fixing it later.</a:t>
            </a:r>
            <a:endParaRPr lang="en-US" sz="1900" dirty="0"/>
          </a:p>
        </p:txBody>
      </p:sp>
      <p:sp>
        <p:nvSpPr>
          <p:cNvPr id="5" name="Text 3"/>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6" name="Text 4"/>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8</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B3B6F"/>
        </a:solidFill>
      </p:bgPr>
    </p:bg>
    <p:spTree>
      <p:nvGrpSpPr>
        <p:cNvPr id="1" name=""/>
        <p:cNvGrpSpPr/>
        <p:nvPr/>
      </p:nvGrpSpPr>
      <p:grpSpPr>
        <a:xfrm>
          <a:off x="0" y="0"/>
          <a:ext cx="0" cy="0"/>
          <a:chOff x="0" y="0"/>
          <a:chExt cx="0" cy="0"/>
        </a:xfrm>
      </p:grpSpPr>
      <p:sp>
        <p:nvSpPr>
          <p:cNvPr id="2" name="Text 0"/>
          <p:cNvSpPr txBox="1"/>
          <p:nvPr/>
        </p:nvSpPr>
        <p:spPr>
          <a:xfrm>
            <a:off x="731520" y="2468880"/>
            <a:ext cx="10698480" cy="457200"/>
          </a:xfrm>
          <a:prstGeom prst="rect">
            <a:avLst/>
          </a:prstGeom>
          <a:noFill/>
          <a:ln/>
        </p:spPr>
        <p:txBody>
          <a:bodyPr wrap="square" lIns="0" tIns="0" rIns="0" bIns="0" rtlCol="0" anchor="ctr"/>
          <a:lstStyle/>
          <a:p>
            <a:pPr algn="ctr" indent="0" marL="0">
              <a:buNone/>
            </a:pPr>
            <a:r>
              <a:rPr lang="en-US" sz="1600" b="1" spc="300" kern="0" dirty="0">
                <a:solidFill>
                  <a:srgbClr val="B8860B"/>
                </a:solidFill>
                <a:latin typeface="Calibri" pitchFamily="34" charset="0"/>
                <a:ea typeface="Calibri" pitchFamily="34" charset="-122"/>
                <a:cs typeface="Calibri" pitchFamily="34" charset="-120"/>
              </a:rPr>
              <a:t>STEP 1</a:t>
            </a:r>
            <a:endParaRPr lang="en-US" sz="1600" dirty="0"/>
          </a:p>
        </p:txBody>
      </p:sp>
      <p:sp>
        <p:nvSpPr>
          <p:cNvPr id="3" name="Text 1"/>
          <p:cNvSpPr txBox="1"/>
          <p:nvPr/>
        </p:nvSpPr>
        <p:spPr>
          <a:xfrm>
            <a:off x="731520" y="2926080"/>
            <a:ext cx="10698480" cy="1188720"/>
          </a:xfrm>
          <a:prstGeom prst="rect">
            <a:avLst/>
          </a:prstGeom>
          <a:noFill/>
          <a:ln/>
        </p:spPr>
        <p:txBody>
          <a:bodyPr wrap="square" lIns="0" tIns="0" rIns="0" bIns="0" rtlCol="0" anchor="ctr"/>
          <a:lstStyle/>
          <a:p>
            <a:pPr algn="ctr" indent="0" marL="0">
              <a:buNone/>
            </a:pPr>
            <a:r>
              <a:rPr lang="en-US" sz="3200" b="1" dirty="0">
                <a:solidFill>
                  <a:srgbClr val="FFFFFF"/>
                </a:solidFill>
                <a:latin typeface="Georgia" pitchFamily="34" charset="0"/>
                <a:ea typeface="Georgia" pitchFamily="34" charset="-122"/>
                <a:cs typeface="Georgia" pitchFamily="34" charset="-120"/>
              </a:rPr>
              <a:t>Business Entity Registration (WDFI)</a:t>
            </a:r>
            <a:endParaRPr lang="en-US" sz="32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8</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8229600" cy="73152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WDFI: Registering Your Business Entity</a:t>
            </a:r>
            <a:endParaRPr lang="en-US" sz="2700" dirty="0"/>
          </a:p>
        </p:txBody>
      </p:sp>
      <p:sp>
        <p:nvSpPr>
          <p:cNvPr id="3" name="Shape 1"/>
          <p:cNvSpPr/>
          <p:nvPr/>
        </p:nvSpPr>
        <p:spPr>
          <a:xfrm>
            <a:off x="9144000" y="457200"/>
            <a:ext cx="2103120" cy="548640"/>
          </a:xfrm>
          <a:prstGeom prst="roundRect">
            <a:avLst>
              <a:gd name="adj" fmla="val 50000"/>
            </a:avLst>
          </a:prstGeom>
          <a:solidFill>
            <a:srgbClr val="1B3B6F"/>
          </a:solidFill>
          <a:ln/>
        </p:spPr>
      </p:sp>
      <p:sp>
        <p:nvSpPr>
          <p:cNvPr id="4" name="Text 2"/>
          <p:cNvSpPr txBox="1"/>
          <p:nvPr/>
        </p:nvSpPr>
        <p:spPr>
          <a:xfrm>
            <a:off x="9144000" y="457200"/>
            <a:ext cx="2103120" cy="5486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FEE: ~$130 LLC</a:t>
            </a:r>
            <a:endParaRPr lang="en-US" sz="1300" dirty="0"/>
          </a:p>
        </p:txBody>
      </p:sp>
      <p:sp>
        <p:nvSpPr>
          <p:cNvPr id="5" name="Text 3"/>
          <p:cNvSpPr txBox="1"/>
          <p:nvPr/>
        </p:nvSpPr>
        <p:spPr>
          <a:xfrm>
            <a:off x="731520" y="1463040"/>
            <a:ext cx="10515600" cy="4754880"/>
          </a:xfrm>
          <a:prstGeom prst="rect">
            <a:avLst/>
          </a:prstGeom>
          <a:noFill/>
          <a:ln/>
        </p:spPr>
        <p:txBody>
          <a:bodyPr wrap="square" lIns="0" tIns="0" rIns="0" bIns="0" rtlCol="0" anchor="ctr"/>
          <a:lstStyle/>
          <a:p>
            <a:pPr marL="342900" indent="-342900">
              <a:spcAft>
                <a:spcPts val="1200"/>
              </a:spcAft>
              <a:buSzPct val="100000"/>
              <a:buChar char="•"/>
            </a:pPr>
            <a:r>
              <a:rPr lang="en-US" sz="1700" dirty="0">
                <a:solidFill>
                  <a:srgbClr val="333333"/>
                </a:solidFill>
                <a:latin typeface="Calibri" pitchFamily="34" charset="0"/>
                <a:ea typeface="Calibri" pitchFamily="34" charset="-122"/>
                <a:cs typeface="Calibri" pitchFamily="34" charset="-120"/>
              </a:rPr>
              <a:t>The Wisconsin Department of Financial Institutions (WDFI) is where you officially form your business entity — LLC, corporation, or partnership.</a:t>
            </a:r>
            <a:endParaRPr lang="en-US" sz="1700" dirty="0"/>
          </a:p>
          <a:p>
            <a:pPr marL="342900" indent="-342900">
              <a:spcAft>
                <a:spcPts val="1200"/>
              </a:spcAft>
              <a:buSzPct val="100000"/>
              <a:buChar char="•"/>
            </a:pPr>
            <a:r>
              <a:rPr lang="en-US" sz="1700" dirty="0">
                <a:solidFill>
                  <a:srgbClr val="333333"/>
                </a:solidFill>
                <a:latin typeface="Calibri" pitchFamily="34" charset="0"/>
                <a:ea typeface="Calibri" pitchFamily="34" charset="-122"/>
                <a:cs typeface="Calibri" pitchFamily="34" charset="-120"/>
              </a:rPr>
              <a:t>File Articles of Organization online through the WDFI Business Filing Portal, or use the Wisconsin One Stop Business Portal to register with WDFI, the Department of Revenue, and Department of Workforce Development all at once.</a:t>
            </a:r>
            <a:endParaRPr lang="en-US" sz="1700" dirty="0"/>
          </a:p>
          <a:p>
            <a:pPr marL="342900" indent="-342900">
              <a:spcAft>
                <a:spcPts val="1200"/>
              </a:spcAft>
              <a:buSzPct val="100000"/>
              <a:buChar char="•"/>
            </a:pPr>
            <a:r>
              <a:rPr lang="en-US" sz="1700" dirty="0">
                <a:solidFill>
                  <a:srgbClr val="333333"/>
                </a:solidFill>
                <a:latin typeface="Calibri" pitchFamily="34" charset="0"/>
                <a:ea typeface="Calibri" pitchFamily="34" charset="-122"/>
                <a:cs typeface="Calibri" pitchFamily="34" charset="-120"/>
              </a:rPr>
              <a:t>You'll need: your business name (checked for availability), a registered agent with a Wisconsin address, and your principal office location.</a:t>
            </a:r>
            <a:endParaRPr lang="en-US" sz="1700" dirty="0"/>
          </a:p>
          <a:p>
            <a:pPr marL="342900" indent="-342900">
              <a:spcAft>
                <a:spcPts val="1200"/>
              </a:spcAft>
              <a:buSzPct val="100000"/>
              <a:buChar char="•"/>
            </a:pPr>
            <a:r>
              <a:rPr lang="en-US" sz="1700" dirty="0">
                <a:solidFill>
                  <a:srgbClr val="333333"/>
                </a:solidFill>
                <a:latin typeface="Calibri" pitchFamily="34" charset="0"/>
                <a:ea typeface="Calibri" pitchFamily="34" charset="-122"/>
                <a:cs typeface="Calibri" pitchFamily="34" charset="-120"/>
              </a:rPr>
              <a:t>LLC filing fee is $130 online ($170 by mail); processing typically takes 1–7 business days online.</a:t>
            </a:r>
            <a:endParaRPr lang="en-US" sz="1700" dirty="0"/>
          </a:p>
          <a:p>
            <a:pPr marL="342900" indent="-342900">
              <a:spcAft>
                <a:spcPts val="1200"/>
              </a:spcAft>
              <a:buSzPct val="100000"/>
              <a:buChar char="•"/>
            </a:pPr>
            <a:r>
              <a:rPr lang="en-US" sz="1700" dirty="0">
                <a:solidFill>
                  <a:srgbClr val="333333"/>
                </a:solidFill>
                <a:latin typeface="Calibri" pitchFamily="34" charset="0"/>
                <a:ea typeface="Calibri" pitchFamily="34" charset="-122"/>
                <a:cs typeface="Calibri" pitchFamily="34" charset="-120"/>
              </a:rPr>
              <a:t>Every Wisconsin LLC must file an Annual Report each year to stay in good standing.</a:t>
            </a:r>
            <a:endParaRPr lang="en-US" sz="1700" dirty="0"/>
          </a:p>
        </p:txBody>
      </p:sp>
      <p:sp>
        <p:nvSpPr>
          <p:cNvPr id="6" name="Text 4"/>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7" name="Text 5"/>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8</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B3B6F"/>
        </a:solidFill>
      </p:bgPr>
    </p:bg>
    <p:spTree>
      <p:nvGrpSpPr>
        <p:cNvPr id="1" name=""/>
        <p:cNvGrpSpPr/>
        <p:nvPr/>
      </p:nvGrpSpPr>
      <p:grpSpPr>
        <a:xfrm>
          <a:off x="0" y="0"/>
          <a:ext cx="0" cy="0"/>
          <a:chOff x="0" y="0"/>
          <a:chExt cx="0" cy="0"/>
        </a:xfrm>
      </p:grpSpPr>
      <p:sp>
        <p:nvSpPr>
          <p:cNvPr id="2" name="Text 0"/>
          <p:cNvSpPr txBox="1"/>
          <p:nvPr/>
        </p:nvSpPr>
        <p:spPr>
          <a:xfrm>
            <a:off x="731520" y="2468880"/>
            <a:ext cx="10698480" cy="457200"/>
          </a:xfrm>
          <a:prstGeom prst="rect">
            <a:avLst/>
          </a:prstGeom>
          <a:noFill/>
          <a:ln/>
        </p:spPr>
        <p:txBody>
          <a:bodyPr wrap="square" lIns="0" tIns="0" rIns="0" bIns="0" rtlCol="0" anchor="ctr"/>
          <a:lstStyle/>
          <a:p>
            <a:pPr algn="ctr" indent="0" marL="0">
              <a:buNone/>
            </a:pPr>
            <a:r>
              <a:rPr lang="en-US" sz="1600" b="1" spc="300" kern="0" dirty="0">
                <a:solidFill>
                  <a:srgbClr val="B8860B"/>
                </a:solidFill>
                <a:latin typeface="Calibri" pitchFamily="34" charset="0"/>
                <a:ea typeface="Calibri" pitchFamily="34" charset="-122"/>
                <a:cs typeface="Calibri" pitchFamily="34" charset="-120"/>
              </a:rPr>
              <a:t>STEP 2</a:t>
            </a:r>
            <a:endParaRPr lang="en-US" sz="1600" dirty="0"/>
          </a:p>
        </p:txBody>
      </p:sp>
      <p:sp>
        <p:nvSpPr>
          <p:cNvPr id="3" name="Text 1"/>
          <p:cNvSpPr txBox="1"/>
          <p:nvPr/>
        </p:nvSpPr>
        <p:spPr>
          <a:xfrm>
            <a:off x="731520" y="2926080"/>
            <a:ext cx="10698480" cy="1188720"/>
          </a:xfrm>
          <a:prstGeom prst="rect">
            <a:avLst/>
          </a:prstGeom>
          <a:noFill/>
          <a:ln/>
        </p:spPr>
        <p:txBody>
          <a:bodyPr wrap="square" lIns="0" tIns="0" rIns="0" bIns="0" rtlCol="0" anchor="ctr"/>
          <a:lstStyle/>
          <a:p>
            <a:pPr algn="ctr" indent="0" marL="0">
              <a:buNone/>
            </a:pPr>
            <a:r>
              <a:rPr lang="en-US" sz="3200" b="1" dirty="0">
                <a:solidFill>
                  <a:srgbClr val="FFFFFF"/>
                </a:solidFill>
                <a:latin typeface="Georgia" pitchFamily="34" charset="0"/>
                <a:ea typeface="Georgia" pitchFamily="34" charset="-122"/>
                <a:cs typeface="Georgia" pitchFamily="34" charset="-120"/>
              </a:rPr>
              <a:t>EIN / TIN (IRS)</a:t>
            </a:r>
            <a:endParaRPr lang="en-US" sz="32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8</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8229600" cy="73152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EIN: Your Federal Tax ID</a:t>
            </a:r>
            <a:endParaRPr lang="en-US" sz="2700" dirty="0"/>
          </a:p>
        </p:txBody>
      </p:sp>
      <p:sp>
        <p:nvSpPr>
          <p:cNvPr id="3" name="Shape 1"/>
          <p:cNvSpPr/>
          <p:nvPr/>
        </p:nvSpPr>
        <p:spPr>
          <a:xfrm>
            <a:off x="9144000" y="457200"/>
            <a:ext cx="2103120" cy="548640"/>
          </a:xfrm>
          <a:prstGeom prst="roundRect">
            <a:avLst>
              <a:gd name="adj" fmla="val 50000"/>
            </a:avLst>
          </a:prstGeom>
          <a:solidFill>
            <a:srgbClr val="B8860B"/>
          </a:solidFill>
          <a:ln/>
        </p:spPr>
      </p:sp>
      <p:sp>
        <p:nvSpPr>
          <p:cNvPr id="4" name="Text 2"/>
          <p:cNvSpPr txBox="1"/>
          <p:nvPr/>
        </p:nvSpPr>
        <p:spPr>
          <a:xfrm>
            <a:off x="9144000" y="457200"/>
            <a:ext cx="2103120" cy="5486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FREE</a:t>
            </a:r>
            <a:endParaRPr lang="en-US" sz="1300" dirty="0"/>
          </a:p>
        </p:txBody>
      </p:sp>
      <p:sp>
        <p:nvSpPr>
          <p:cNvPr id="5" name="Text 3"/>
          <p:cNvSpPr txBox="1"/>
          <p:nvPr/>
        </p:nvSpPr>
        <p:spPr>
          <a:xfrm>
            <a:off x="731520" y="1463040"/>
            <a:ext cx="10515600" cy="4754880"/>
          </a:xfrm>
          <a:prstGeom prst="rect">
            <a:avLst/>
          </a:prstGeom>
          <a:noFill/>
          <a:ln/>
        </p:spPr>
        <p:txBody>
          <a:bodyPr wrap="square" lIns="0" tIns="0" rIns="0" bIns="0" rtlCol="0" anchor="ctr"/>
          <a:lstStyle/>
          <a:p>
            <a:pPr marL="342900" indent="-342900">
              <a:spcAft>
                <a:spcPts val="1200"/>
              </a:spcAft>
              <a:buSzPct val="100000"/>
              <a:buChar char="•"/>
            </a:pPr>
            <a:r>
              <a:rPr lang="en-US" sz="1700" dirty="0">
                <a:solidFill>
                  <a:srgbClr val="333333"/>
                </a:solidFill>
                <a:latin typeface="Calibri" pitchFamily="34" charset="0"/>
                <a:ea typeface="Calibri" pitchFamily="34" charset="-122"/>
                <a:cs typeface="Calibri" pitchFamily="34" charset="-120"/>
              </a:rPr>
              <a:t>An Employer Identification Number (EIN) is a nine-digit federal tax ID for your business — like a Social Security Number, but for your company.</a:t>
            </a:r>
            <a:endParaRPr lang="en-US" sz="1700" dirty="0"/>
          </a:p>
          <a:p>
            <a:pPr marL="342900" indent="-342900">
              <a:spcAft>
                <a:spcPts val="1200"/>
              </a:spcAft>
              <a:buSzPct val="100000"/>
              <a:buChar char="•"/>
            </a:pPr>
            <a:r>
              <a:rPr lang="en-US" sz="1700" dirty="0">
                <a:solidFill>
                  <a:srgbClr val="333333"/>
                </a:solidFill>
                <a:latin typeface="Calibri" pitchFamily="34" charset="0"/>
                <a:ea typeface="Calibri" pitchFamily="34" charset="-122"/>
                <a:cs typeface="Calibri" pitchFamily="34" charset="-120"/>
              </a:rPr>
              <a:t>Apply directly at IRS.gov — it's completely free, takes about 15 minutes, and your EIN is issued immediately upon approval.</a:t>
            </a:r>
            <a:endParaRPr lang="en-US" sz="1700" dirty="0"/>
          </a:p>
          <a:p>
            <a:pPr marL="342900" indent="-342900">
              <a:spcAft>
                <a:spcPts val="1200"/>
              </a:spcAft>
              <a:buSzPct val="100000"/>
              <a:buChar char="•"/>
            </a:pPr>
            <a:r>
              <a:rPr lang="en-US" sz="1700" dirty="0">
                <a:solidFill>
                  <a:srgbClr val="333333"/>
                </a:solidFill>
                <a:latin typeface="Calibri" pitchFamily="34" charset="0"/>
                <a:ea typeface="Calibri" pitchFamily="34" charset="-122"/>
                <a:cs typeface="Calibri" pitchFamily="34" charset="-120"/>
              </a:rPr>
              <a:t>Form your entity with the state (WDFI) first — always. Applying for an EIN before your entity is registered can delay your application, or worse: your name may not clear at the state, forcing a name change after you've already used the original name elsewhere.</a:t>
            </a:r>
            <a:endParaRPr lang="en-US" sz="1700" dirty="0"/>
          </a:p>
          <a:p>
            <a:pPr marL="342900" indent="-342900">
              <a:spcAft>
                <a:spcPts val="1200"/>
              </a:spcAft>
              <a:buSzPct val="100000"/>
              <a:buChar char="•"/>
            </a:pPr>
            <a:r>
              <a:rPr lang="en-US" sz="1700" dirty="0">
                <a:solidFill>
                  <a:srgbClr val="333333"/>
                </a:solidFill>
                <a:latin typeface="Calibri" pitchFamily="34" charset="0"/>
                <a:ea typeface="Calibri" pitchFamily="34" charset="-122"/>
                <a:cs typeface="Calibri" pitchFamily="34" charset="-120"/>
              </a:rPr>
              <a:t>Never pay a third-party site for an EIN — the IRS never charges a fee for this.</a:t>
            </a:r>
            <a:endParaRPr lang="en-US" sz="1700" dirty="0"/>
          </a:p>
          <a:p>
            <a:pPr marL="342900" indent="-342900">
              <a:spcAft>
                <a:spcPts val="1200"/>
              </a:spcAft>
              <a:buSzPct val="100000"/>
              <a:buChar char="•"/>
            </a:pPr>
            <a:r>
              <a:rPr lang="en-US" sz="1700" dirty="0">
                <a:solidFill>
                  <a:srgbClr val="333333"/>
                </a:solidFill>
                <a:latin typeface="Calibri" pitchFamily="34" charset="0"/>
                <a:ea typeface="Calibri" pitchFamily="34" charset="-122"/>
                <a:cs typeface="Calibri" pitchFamily="34" charset="-120"/>
              </a:rPr>
              <a:t>You'll need your EIN to open a business bank account, hire employees, and register for state taxes.</a:t>
            </a:r>
            <a:endParaRPr lang="en-US" sz="1700" dirty="0"/>
          </a:p>
        </p:txBody>
      </p:sp>
      <p:sp>
        <p:nvSpPr>
          <p:cNvPr id="6" name="Text 4"/>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7" name="Text 5"/>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B3B6F"/>
        </a:solidFill>
      </p:bgPr>
    </p:bg>
    <p:spTree>
      <p:nvGrpSpPr>
        <p:cNvPr id="1" name=""/>
        <p:cNvGrpSpPr/>
        <p:nvPr/>
      </p:nvGrpSpPr>
      <p:grpSpPr>
        <a:xfrm>
          <a:off x="0" y="0"/>
          <a:ext cx="0" cy="0"/>
          <a:chOff x="0" y="0"/>
          <a:chExt cx="0" cy="0"/>
        </a:xfrm>
      </p:grpSpPr>
      <p:sp>
        <p:nvSpPr>
          <p:cNvPr id="2" name="Text 0"/>
          <p:cNvSpPr txBox="1"/>
          <p:nvPr/>
        </p:nvSpPr>
        <p:spPr>
          <a:xfrm>
            <a:off x="731520" y="2468880"/>
            <a:ext cx="10698480" cy="457200"/>
          </a:xfrm>
          <a:prstGeom prst="rect">
            <a:avLst/>
          </a:prstGeom>
          <a:noFill/>
          <a:ln/>
        </p:spPr>
        <p:txBody>
          <a:bodyPr wrap="square" lIns="0" tIns="0" rIns="0" bIns="0" rtlCol="0" anchor="ctr"/>
          <a:lstStyle/>
          <a:p>
            <a:pPr algn="ctr" indent="0" marL="0">
              <a:buNone/>
            </a:pPr>
            <a:r>
              <a:rPr lang="en-US" sz="1600" b="1" spc="300" kern="0" dirty="0">
                <a:solidFill>
                  <a:srgbClr val="B8860B"/>
                </a:solidFill>
                <a:latin typeface="Calibri" pitchFamily="34" charset="0"/>
                <a:ea typeface="Calibri" pitchFamily="34" charset="-122"/>
                <a:cs typeface="Calibri" pitchFamily="34" charset="-120"/>
              </a:rPr>
              <a:t>STEP 3</a:t>
            </a:r>
            <a:endParaRPr lang="en-US" sz="1600" dirty="0"/>
          </a:p>
        </p:txBody>
      </p:sp>
      <p:sp>
        <p:nvSpPr>
          <p:cNvPr id="3" name="Text 1"/>
          <p:cNvSpPr txBox="1"/>
          <p:nvPr/>
        </p:nvSpPr>
        <p:spPr>
          <a:xfrm>
            <a:off x="731520" y="2926080"/>
            <a:ext cx="10698480" cy="1188720"/>
          </a:xfrm>
          <a:prstGeom prst="rect">
            <a:avLst/>
          </a:prstGeom>
          <a:noFill/>
          <a:ln/>
        </p:spPr>
        <p:txBody>
          <a:bodyPr wrap="square" lIns="0" tIns="0" rIns="0" bIns="0" rtlCol="0" anchor="ctr"/>
          <a:lstStyle/>
          <a:p>
            <a:pPr algn="ctr" indent="0" marL="0">
              <a:buNone/>
            </a:pPr>
            <a:r>
              <a:rPr lang="en-US" sz="3200" b="1" dirty="0">
                <a:solidFill>
                  <a:srgbClr val="FFFFFF"/>
                </a:solidFill>
                <a:latin typeface="Georgia" pitchFamily="34" charset="0"/>
                <a:ea typeface="Georgia" pitchFamily="34" charset="-122"/>
                <a:cs typeface="Georgia" pitchFamily="34" charset="-120"/>
              </a:rPr>
              <a:t>Wisconsin Business Tax Registration</a:t>
            </a:r>
            <a:endParaRPr lang="en-US" sz="32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8</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8229600" cy="73152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BTR: Registering for State Taxes</a:t>
            </a:r>
            <a:endParaRPr lang="en-US" sz="2700" dirty="0"/>
          </a:p>
        </p:txBody>
      </p:sp>
      <p:sp>
        <p:nvSpPr>
          <p:cNvPr id="3" name="Shape 1"/>
          <p:cNvSpPr/>
          <p:nvPr/>
        </p:nvSpPr>
        <p:spPr>
          <a:xfrm>
            <a:off x="9144000" y="457200"/>
            <a:ext cx="2103120" cy="548640"/>
          </a:xfrm>
          <a:prstGeom prst="roundRect">
            <a:avLst>
              <a:gd name="adj" fmla="val 50000"/>
            </a:avLst>
          </a:prstGeom>
          <a:solidFill>
            <a:srgbClr val="1B3B6F"/>
          </a:solidFill>
          <a:ln/>
        </p:spPr>
      </p:sp>
      <p:sp>
        <p:nvSpPr>
          <p:cNvPr id="4" name="Text 2"/>
          <p:cNvSpPr txBox="1"/>
          <p:nvPr/>
        </p:nvSpPr>
        <p:spPr>
          <a:xfrm>
            <a:off x="9144000" y="457200"/>
            <a:ext cx="2103120" cy="5486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FEE: $20 / 2 yrs</a:t>
            </a:r>
            <a:endParaRPr lang="en-US" sz="1300" dirty="0"/>
          </a:p>
        </p:txBody>
      </p:sp>
      <p:sp>
        <p:nvSpPr>
          <p:cNvPr id="5" name="Text 3"/>
          <p:cNvSpPr txBox="1"/>
          <p:nvPr/>
        </p:nvSpPr>
        <p:spPr>
          <a:xfrm>
            <a:off x="731520" y="1463040"/>
            <a:ext cx="10515600" cy="4754880"/>
          </a:xfrm>
          <a:prstGeom prst="rect">
            <a:avLst/>
          </a:prstGeom>
          <a:noFill/>
          <a:ln/>
        </p:spPr>
        <p:txBody>
          <a:bodyPr wrap="square" lIns="0" tIns="0" rIns="0" bIns="0" rtlCol="0" anchor="ctr"/>
          <a:lstStyle/>
          <a:p>
            <a:pPr marL="342900" indent="-342900">
              <a:spcAft>
                <a:spcPts val="1200"/>
              </a:spcAft>
              <a:buSzPct val="100000"/>
              <a:buChar char="•"/>
            </a:pPr>
            <a:r>
              <a:rPr lang="en-US" sz="1700" dirty="0">
                <a:solidFill>
                  <a:srgbClr val="333333"/>
                </a:solidFill>
                <a:latin typeface="Calibri" pitchFamily="34" charset="0"/>
                <a:ea typeface="Calibri" pitchFamily="34" charset="-122"/>
                <a:cs typeface="Calibri" pitchFamily="34" charset="-120"/>
              </a:rPr>
              <a:t>Once you have your EIN, register with the Wisconsin Department of Revenue via Business Tax Registration (Form BTR-101).</a:t>
            </a:r>
            <a:endParaRPr lang="en-US" sz="1700" dirty="0"/>
          </a:p>
          <a:p>
            <a:pPr marL="342900" indent="-342900">
              <a:spcAft>
                <a:spcPts val="1200"/>
              </a:spcAft>
              <a:buSzPct val="100000"/>
              <a:buChar char="•"/>
            </a:pPr>
            <a:r>
              <a:rPr lang="en-US" sz="1700" dirty="0">
                <a:solidFill>
                  <a:srgbClr val="333333"/>
                </a:solidFill>
                <a:latin typeface="Calibri" pitchFamily="34" charset="0"/>
                <a:ea typeface="Calibri" pitchFamily="34" charset="-122"/>
                <a:cs typeface="Calibri" pitchFamily="34" charset="-120"/>
              </a:rPr>
              <a:t>This covers the tax permits your business may need — including a seller's permit if you sell taxable goods or services.</a:t>
            </a:r>
            <a:endParaRPr lang="en-US" sz="1700" dirty="0"/>
          </a:p>
          <a:p>
            <a:pPr marL="342900" indent="-342900">
              <a:spcAft>
                <a:spcPts val="1200"/>
              </a:spcAft>
              <a:buSzPct val="100000"/>
              <a:buChar char="•"/>
            </a:pPr>
            <a:r>
              <a:rPr lang="en-US" sz="1700" dirty="0">
                <a:solidFill>
                  <a:srgbClr val="333333"/>
                </a:solidFill>
                <a:latin typeface="Calibri" pitchFamily="34" charset="0"/>
                <a:ea typeface="Calibri" pitchFamily="34" charset="-122"/>
                <a:cs typeface="Calibri" pitchFamily="34" charset="-120"/>
              </a:rPr>
              <a:t>Initial registration is $20 and covers two years; renewal is $10 every two years.</a:t>
            </a:r>
            <a:endParaRPr lang="en-US" sz="1700" dirty="0"/>
          </a:p>
          <a:p>
            <a:pPr marL="342900" indent="-342900">
              <a:spcAft>
                <a:spcPts val="1200"/>
              </a:spcAft>
              <a:buSzPct val="100000"/>
              <a:buChar char="•"/>
            </a:pPr>
            <a:r>
              <a:rPr lang="en-US" sz="1700" dirty="0">
                <a:solidFill>
                  <a:srgbClr val="333333"/>
                </a:solidFill>
                <a:latin typeface="Calibri" pitchFamily="34" charset="0"/>
                <a:ea typeface="Calibri" pitchFamily="34" charset="-122"/>
                <a:cs typeface="Calibri" pitchFamily="34" charset="-120"/>
              </a:rPr>
              <a:t>Manage everything through My Tax Account, the Department of Revenue's online portal.</a:t>
            </a:r>
            <a:endParaRPr lang="en-US" sz="1700" dirty="0"/>
          </a:p>
          <a:p>
            <a:pPr marL="342900" indent="-342900">
              <a:spcAft>
                <a:spcPts val="1200"/>
              </a:spcAft>
              <a:buSzPct val="100000"/>
              <a:buChar char="•"/>
            </a:pPr>
            <a:r>
              <a:rPr lang="en-US" sz="1700" dirty="0">
                <a:solidFill>
                  <a:srgbClr val="333333"/>
                </a:solidFill>
                <a:latin typeface="Calibri" pitchFamily="34" charset="0"/>
                <a:ea typeface="Calibri" pitchFamily="34" charset="-122"/>
                <a:cs typeface="Calibri" pitchFamily="34" charset="-120"/>
              </a:rPr>
              <a:t>Wisconsin has no general statewide business license — but check with your city or county for local permits specific to your industry.</a:t>
            </a:r>
            <a:endParaRPr lang="en-US" sz="1700" dirty="0"/>
          </a:p>
        </p:txBody>
      </p:sp>
      <p:sp>
        <p:nvSpPr>
          <p:cNvPr id="6" name="Text 4"/>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7" name="Text 5"/>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8</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B3B6F"/>
        </a:solidFill>
      </p:bgPr>
    </p:bg>
    <p:spTree>
      <p:nvGrpSpPr>
        <p:cNvPr id="1" name=""/>
        <p:cNvGrpSpPr/>
        <p:nvPr/>
      </p:nvGrpSpPr>
      <p:grpSpPr>
        <a:xfrm>
          <a:off x="0" y="0"/>
          <a:ext cx="0" cy="0"/>
          <a:chOff x="0" y="0"/>
          <a:chExt cx="0" cy="0"/>
        </a:xfrm>
      </p:grpSpPr>
      <p:sp>
        <p:nvSpPr>
          <p:cNvPr id="2" name="Text 0"/>
          <p:cNvSpPr txBox="1"/>
          <p:nvPr/>
        </p:nvSpPr>
        <p:spPr>
          <a:xfrm>
            <a:off x="731520" y="2468880"/>
            <a:ext cx="10698480" cy="457200"/>
          </a:xfrm>
          <a:prstGeom prst="rect">
            <a:avLst/>
          </a:prstGeom>
          <a:noFill/>
          <a:ln/>
        </p:spPr>
        <p:txBody>
          <a:bodyPr wrap="square" lIns="0" tIns="0" rIns="0" bIns="0" rtlCol="0" anchor="ctr"/>
          <a:lstStyle/>
          <a:p>
            <a:pPr algn="ctr" indent="0" marL="0">
              <a:buNone/>
            </a:pPr>
            <a:r>
              <a:rPr lang="en-US" sz="1600" b="1" spc="300" kern="0" dirty="0">
                <a:solidFill>
                  <a:srgbClr val="B8860B"/>
                </a:solidFill>
                <a:latin typeface="Calibri" pitchFamily="34" charset="0"/>
                <a:ea typeface="Calibri" pitchFamily="34" charset="-122"/>
                <a:cs typeface="Calibri" pitchFamily="34" charset="-120"/>
              </a:rPr>
              <a:t>STEP 4</a:t>
            </a:r>
            <a:endParaRPr lang="en-US" sz="1600" dirty="0"/>
          </a:p>
        </p:txBody>
      </p:sp>
      <p:sp>
        <p:nvSpPr>
          <p:cNvPr id="3" name="Text 1"/>
          <p:cNvSpPr txBox="1"/>
          <p:nvPr/>
        </p:nvSpPr>
        <p:spPr>
          <a:xfrm>
            <a:off x="731520" y="2926080"/>
            <a:ext cx="10698480" cy="1188720"/>
          </a:xfrm>
          <a:prstGeom prst="rect">
            <a:avLst/>
          </a:prstGeom>
          <a:noFill/>
          <a:ln/>
        </p:spPr>
        <p:txBody>
          <a:bodyPr wrap="square" lIns="0" tIns="0" rIns="0" bIns="0" rtlCol="0" anchor="ctr"/>
          <a:lstStyle/>
          <a:p>
            <a:pPr algn="ctr" indent="0" marL="0">
              <a:buNone/>
            </a:pPr>
            <a:r>
              <a:rPr lang="en-US" sz="3200" b="1" dirty="0">
                <a:solidFill>
                  <a:srgbClr val="FFFFFF"/>
                </a:solidFill>
                <a:latin typeface="Georgia" pitchFamily="34" charset="0"/>
                <a:ea typeface="Georgia" pitchFamily="34" charset="-122"/>
                <a:cs typeface="Georgia" pitchFamily="34" charset="-120"/>
              </a:rPr>
              <a:t>D&amp;B D-U-N-S Number</a:t>
            </a:r>
            <a:endParaRPr lang="en-US" sz="32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8</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8229600" cy="73152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D-U-N-S Number: Your Business Credit Identity</a:t>
            </a:r>
            <a:endParaRPr lang="en-US" sz="2700" dirty="0"/>
          </a:p>
        </p:txBody>
      </p:sp>
      <p:sp>
        <p:nvSpPr>
          <p:cNvPr id="3" name="Shape 1"/>
          <p:cNvSpPr/>
          <p:nvPr/>
        </p:nvSpPr>
        <p:spPr>
          <a:xfrm>
            <a:off x="9144000" y="457200"/>
            <a:ext cx="2103120" cy="548640"/>
          </a:xfrm>
          <a:prstGeom prst="roundRect">
            <a:avLst>
              <a:gd name="adj" fmla="val 50000"/>
            </a:avLst>
          </a:prstGeom>
          <a:solidFill>
            <a:srgbClr val="B8860B"/>
          </a:solidFill>
          <a:ln/>
        </p:spPr>
      </p:sp>
      <p:sp>
        <p:nvSpPr>
          <p:cNvPr id="4" name="Text 2"/>
          <p:cNvSpPr txBox="1"/>
          <p:nvPr/>
        </p:nvSpPr>
        <p:spPr>
          <a:xfrm>
            <a:off x="9144000" y="457200"/>
            <a:ext cx="2103120" cy="5486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FREE</a:t>
            </a:r>
            <a:endParaRPr lang="en-US" sz="1300" dirty="0"/>
          </a:p>
        </p:txBody>
      </p:sp>
      <p:sp>
        <p:nvSpPr>
          <p:cNvPr id="5" name="Text 3"/>
          <p:cNvSpPr txBox="1"/>
          <p:nvPr/>
        </p:nvSpPr>
        <p:spPr>
          <a:xfrm>
            <a:off x="731520" y="1463040"/>
            <a:ext cx="10515600" cy="4754880"/>
          </a:xfrm>
          <a:prstGeom prst="rect">
            <a:avLst/>
          </a:prstGeom>
          <a:noFill/>
          <a:ln/>
        </p:spPr>
        <p:txBody>
          <a:bodyPr wrap="square" lIns="0" tIns="0" rIns="0" bIns="0" rtlCol="0" anchor="ctr"/>
          <a:lstStyle/>
          <a:p>
            <a:pPr marL="342900" indent="-342900">
              <a:spcAft>
                <a:spcPts val="1200"/>
              </a:spcAft>
              <a:buSzPct val="100000"/>
              <a:buChar char="•"/>
            </a:pPr>
            <a:r>
              <a:rPr lang="en-US" sz="1700" dirty="0">
                <a:solidFill>
                  <a:srgbClr val="333333"/>
                </a:solidFill>
                <a:latin typeface="Calibri" pitchFamily="34" charset="0"/>
                <a:ea typeface="Calibri" pitchFamily="34" charset="-122"/>
                <a:cs typeface="Calibri" pitchFamily="34" charset="-120"/>
              </a:rPr>
              <a:t>A D-U-N-S Number is a unique nine-digit identifier from Dun &amp; Bradstreet, used to establish your business's credit file — separate from your personal credit.</a:t>
            </a:r>
            <a:endParaRPr lang="en-US" sz="1700" dirty="0"/>
          </a:p>
          <a:p>
            <a:pPr marL="342900" indent="-342900">
              <a:spcAft>
                <a:spcPts val="1200"/>
              </a:spcAft>
              <a:buSzPct val="100000"/>
              <a:buChar char="•"/>
            </a:pPr>
            <a:r>
              <a:rPr lang="en-US" sz="1700" dirty="0">
                <a:solidFill>
                  <a:srgbClr val="333333"/>
                </a:solidFill>
                <a:latin typeface="Calibri" pitchFamily="34" charset="0"/>
                <a:ea typeface="Calibri" pitchFamily="34" charset="-122"/>
                <a:cs typeface="Calibri" pitchFamily="34" charset="-120"/>
              </a:rPr>
              <a:t>Requesting one is completely free at dnb.com — check first whether your business already has one using D&amp;B's lookup tool.</a:t>
            </a:r>
            <a:endParaRPr lang="en-US" sz="1700" dirty="0"/>
          </a:p>
          <a:p>
            <a:pPr marL="342900" indent="-342900">
              <a:spcAft>
                <a:spcPts val="1200"/>
              </a:spcAft>
              <a:buSzPct val="100000"/>
              <a:buChar char="•"/>
            </a:pPr>
            <a:r>
              <a:rPr lang="en-US" sz="1700" dirty="0">
                <a:solidFill>
                  <a:srgbClr val="333333"/>
                </a:solidFill>
                <a:latin typeface="Calibri" pitchFamily="34" charset="0"/>
                <a:ea typeface="Calibri" pitchFamily="34" charset="-122"/>
                <a:cs typeface="Calibri" pitchFamily="34" charset="-120"/>
              </a:rPr>
              <a:t>You'll need your legal business name, address, phone number, and basic details about your business structure and ownership.</a:t>
            </a:r>
            <a:endParaRPr lang="en-US" sz="1700" dirty="0"/>
          </a:p>
          <a:p>
            <a:pPr marL="342900" indent="-342900">
              <a:spcAft>
                <a:spcPts val="1200"/>
              </a:spcAft>
              <a:buSzPct val="100000"/>
              <a:buChar char="•"/>
            </a:pPr>
            <a:r>
              <a:rPr lang="en-US" sz="1700" dirty="0">
                <a:solidFill>
                  <a:srgbClr val="333333"/>
                </a:solidFill>
                <a:latin typeface="Calibri" pitchFamily="34" charset="0"/>
                <a:ea typeface="Calibri" pitchFamily="34" charset="-122"/>
                <a:cs typeface="Calibri" pitchFamily="34" charset="-120"/>
              </a:rPr>
              <a:t>Delivery typically takes up to 8 business days; standard (non-expedited) requests can take up to 30 business days.</a:t>
            </a:r>
            <a:endParaRPr lang="en-US" sz="1700" dirty="0"/>
          </a:p>
          <a:p>
            <a:pPr marL="342900" indent="-342900">
              <a:spcAft>
                <a:spcPts val="1200"/>
              </a:spcAft>
              <a:buSzPct val="100000"/>
              <a:buChar char="•"/>
            </a:pPr>
            <a:r>
              <a:rPr lang="en-US" sz="1700" dirty="0">
                <a:solidFill>
                  <a:srgbClr val="333333"/>
                </a:solidFill>
                <a:latin typeface="Calibri" pitchFamily="34" charset="0"/>
                <a:ea typeface="Calibri" pitchFamily="34" charset="-122"/>
                <a:cs typeface="Calibri" pitchFamily="34" charset="-120"/>
              </a:rPr>
              <a:t>A D-U-N-S Number is required for many government contracts, grants, and larger vendor relationships — get one even if you don't need it immediately.</a:t>
            </a:r>
            <a:endParaRPr lang="en-US" sz="1700" dirty="0"/>
          </a:p>
        </p:txBody>
      </p:sp>
      <p:sp>
        <p:nvSpPr>
          <p:cNvPr id="6" name="Text 4"/>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7" name="Text 5"/>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8</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B3B6F"/>
        </a:solidFill>
      </p:bgPr>
    </p:bg>
    <p:spTree>
      <p:nvGrpSpPr>
        <p:cNvPr id="1" name=""/>
        <p:cNvGrpSpPr/>
        <p:nvPr/>
      </p:nvGrpSpPr>
      <p:grpSpPr>
        <a:xfrm>
          <a:off x="0" y="0"/>
          <a:ext cx="0" cy="0"/>
          <a:chOff x="0" y="0"/>
          <a:chExt cx="0" cy="0"/>
        </a:xfrm>
      </p:grpSpPr>
      <p:sp>
        <p:nvSpPr>
          <p:cNvPr id="2" name="Text 0"/>
          <p:cNvSpPr txBox="1"/>
          <p:nvPr/>
        </p:nvSpPr>
        <p:spPr>
          <a:xfrm>
            <a:off x="731520" y="2468880"/>
            <a:ext cx="10698480" cy="457200"/>
          </a:xfrm>
          <a:prstGeom prst="rect">
            <a:avLst/>
          </a:prstGeom>
          <a:noFill/>
          <a:ln/>
        </p:spPr>
        <p:txBody>
          <a:bodyPr wrap="square" lIns="0" tIns="0" rIns="0" bIns="0" rtlCol="0" anchor="ctr"/>
          <a:lstStyle/>
          <a:p>
            <a:pPr algn="ctr" indent="0" marL="0">
              <a:buNone/>
            </a:pPr>
            <a:r>
              <a:rPr lang="en-US" sz="1600" b="1" spc="300" kern="0" dirty="0">
                <a:solidFill>
                  <a:srgbClr val="B8860B"/>
                </a:solidFill>
                <a:latin typeface="Calibri" pitchFamily="34" charset="0"/>
                <a:ea typeface="Calibri" pitchFamily="34" charset="-122"/>
                <a:cs typeface="Calibri" pitchFamily="34" charset="-120"/>
              </a:rPr>
              <a:t>STEP 5 (IF APPLICABLE)</a:t>
            </a:r>
            <a:endParaRPr lang="en-US" sz="1600" dirty="0"/>
          </a:p>
        </p:txBody>
      </p:sp>
      <p:sp>
        <p:nvSpPr>
          <p:cNvPr id="3" name="Text 1"/>
          <p:cNvSpPr txBox="1"/>
          <p:nvPr/>
        </p:nvSpPr>
        <p:spPr>
          <a:xfrm>
            <a:off x="731520" y="2926080"/>
            <a:ext cx="10698480" cy="1188720"/>
          </a:xfrm>
          <a:prstGeom prst="rect">
            <a:avLst/>
          </a:prstGeom>
          <a:noFill/>
          <a:ln/>
        </p:spPr>
        <p:txBody>
          <a:bodyPr wrap="square" lIns="0" tIns="0" rIns="0" bIns="0" rtlCol="0" anchor="ctr"/>
          <a:lstStyle/>
          <a:p>
            <a:pPr algn="ctr" indent="0" marL="0">
              <a:buNone/>
            </a:pPr>
            <a:r>
              <a:rPr lang="en-US" sz="3200" b="1" dirty="0">
                <a:solidFill>
                  <a:srgbClr val="FFFFFF"/>
                </a:solidFill>
                <a:latin typeface="Georgia" pitchFamily="34" charset="0"/>
                <a:ea typeface="Georgia" pitchFamily="34" charset="-122"/>
                <a:cs typeface="Georgia" pitchFamily="34" charset="-120"/>
              </a:rPr>
              <a:t>SAM.gov / Unique Entity ID (UEI)</a:t>
            </a:r>
            <a:endParaRPr lang="en-US" sz="32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8</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8229600" cy="73152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SAM.gov: Registering for Federal Contracts &amp; Grants</a:t>
            </a:r>
            <a:endParaRPr lang="en-US" sz="2700" dirty="0"/>
          </a:p>
        </p:txBody>
      </p:sp>
      <p:sp>
        <p:nvSpPr>
          <p:cNvPr id="3" name="Shape 1"/>
          <p:cNvSpPr/>
          <p:nvPr/>
        </p:nvSpPr>
        <p:spPr>
          <a:xfrm>
            <a:off x="9144000" y="457200"/>
            <a:ext cx="2103120" cy="548640"/>
          </a:xfrm>
          <a:prstGeom prst="roundRect">
            <a:avLst>
              <a:gd name="adj" fmla="val 50000"/>
            </a:avLst>
          </a:prstGeom>
          <a:solidFill>
            <a:srgbClr val="1B3B6F"/>
          </a:solidFill>
          <a:ln/>
        </p:spPr>
      </p:sp>
      <p:sp>
        <p:nvSpPr>
          <p:cNvPr id="4" name="Text 2"/>
          <p:cNvSpPr txBox="1"/>
          <p:nvPr/>
        </p:nvSpPr>
        <p:spPr>
          <a:xfrm>
            <a:off x="9144000" y="457200"/>
            <a:ext cx="2103120" cy="5486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FREE</a:t>
            </a:r>
            <a:endParaRPr lang="en-US" sz="1300" dirty="0"/>
          </a:p>
        </p:txBody>
      </p:sp>
      <p:sp>
        <p:nvSpPr>
          <p:cNvPr id="5" name="Text 3"/>
          <p:cNvSpPr txBox="1"/>
          <p:nvPr/>
        </p:nvSpPr>
        <p:spPr>
          <a:xfrm>
            <a:off x="731520" y="1463040"/>
            <a:ext cx="10515600" cy="4754880"/>
          </a:xfrm>
          <a:prstGeom prst="rect">
            <a:avLst/>
          </a:prstGeom>
          <a:noFill/>
          <a:ln/>
        </p:spPr>
        <p:txBody>
          <a:bodyPr wrap="square" lIns="0" tIns="0" rIns="0" bIns="0" rtlCol="0" anchor="ctr"/>
          <a:lstStyle/>
          <a:p>
            <a:pPr marL="342900" indent="-342900">
              <a:spcAft>
                <a:spcPts val="1200"/>
              </a:spcAft>
              <a:buSzPct val="100000"/>
              <a:buChar char="•"/>
            </a:pPr>
            <a:r>
              <a:rPr lang="en-US" sz="1700" dirty="0">
                <a:solidFill>
                  <a:srgbClr val="333333"/>
                </a:solidFill>
                <a:latin typeface="Calibri" pitchFamily="34" charset="0"/>
                <a:ea typeface="Calibri" pitchFamily="34" charset="-122"/>
                <a:cs typeface="Calibri" pitchFamily="34" charset="-120"/>
              </a:rPr>
              <a:t>SAM.gov (System for Award Management) is required if you want to bid on federal contracts or apply for federal grant funding.</a:t>
            </a:r>
            <a:endParaRPr lang="en-US" sz="1700" dirty="0"/>
          </a:p>
          <a:p>
            <a:pPr marL="342900" indent="-342900">
              <a:spcAft>
                <a:spcPts val="1200"/>
              </a:spcAft>
              <a:buSzPct val="100000"/>
              <a:buChar char="•"/>
            </a:pPr>
            <a:r>
              <a:rPr lang="en-US" sz="1700" dirty="0">
                <a:solidFill>
                  <a:srgbClr val="333333"/>
                </a:solidFill>
                <a:latin typeface="Calibri" pitchFamily="34" charset="0"/>
                <a:ea typeface="Calibri" pitchFamily="34" charset="-122"/>
                <a:cs typeface="Calibri" pitchFamily="34" charset="-120"/>
              </a:rPr>
              <a:t>Registering assigns you a Unique Entity ID (UEI) — a 12-character code that replaced the old DUNS number for federal purposes in 2022.</a:t>
            </a:r>
            <a:endParaRPr lang="en-US" sz="1700" dirty="0"/>
          </a:p>
          <a:p>
            <a:pPr marL="342900" indent="-342900">
              <a:spcAft>
                <a:spcPts val="1200"/>
              </a:spcAft>
              <a:buSzPct val="100000"/>
              <a:buChar char="•"/>
            </a:pPr>
            <a:r>
              <a:rPr lang="en-US" sz="1700" dirty="0">
                <a:solidFill>
                  <a:srgbClr val="333333"/>
                </a:solidFill>
                <a:latin typeface="Calibri" pitchFamily="34" charset="0"/>
                <a:ea typeface="Calibri" pitchFamily="34" charset="-122"/>
                <a:cs typeface="Calibri" pitchFamily="34" charset="-120"/>
              </a:rPr>
              <a:t>Create a Login.gov account first, then register your entity at SAM.gov. You'll need your EIN, business address, and bank account/routing numbers.</a:t>
            </a:r>
            <a:endParaRPr lang="en-US" sz="1700" dirty="0"/>
          </a:p>
          <a:p>
            <a:pPr marL="342900" indent="-342900">
              <a:spcAft>
                <a:spcPts val="1200"/>
              </a:spcAft>
              <a:buSzPct val="100000"/>
              <a:buChar char="•"/>
            </a:pPr>
            <a:r>
              <a:rPr lang="en-US" sz="1700" dirty="0">
                <a:solidFill>
                  <a:srgbClr val="333333"/>
                </a:solidFill>
                <a:latin typeface="Calibri" pitchFamily="34" charset="0"/>
                <a:ea typeface="Calibri" pitchFamily="34" charset="-122"/>
                <a:cs typeface="Calibri" pitchFamily="34" charset="-120"/>
              </a:rPr>
              <a:t>Registration is completely free — never pay a third-party site to register or renew on your behalf.</a:t>
            </a:r>
            <a:endParaRPr lang="en-US" sz="1700" dirty="0"/>
          </a:p>
          <a:p>
            <a:pPr marL="342900" indent="-342900">
              <a:spcAft>
                <a:spcPts val="1200"/>
              </a:spcAft>
              <a:buSzPct val="100000"/>
              <a:buChar char="•"/>
            </a:pPr>
            <a:r>
              <a:rPr lang="en-US" sz="1700" dirty="0">
                <a:solidFill>
                  <a:srgbClr val="333333"/>
                </a:solidFill>
                <a:latin typeface="Calibri" pitchFamily="34" charset="0"/>
                <a:ea typeface="Calibri" pitchFamily="34" charset="-122"/>
                <a:cs typeface="Calibri" pitchFamily="34" charset="-120"/>
              </a:rPr>
              <a:t>Processing typically takes 1–3 weeks for new entities. Registrations must be renewed annually, or you lose eligibility for federal awards.</a:t>
            </a:r>
            <a:endParaRPr lang="en-US" sz="1700" dirty="0"/>
          </a:p>
        </p:txBody>
      </p:sp>
      <p:sp>
        <p:nvSpPr>
          <p:cNvPr id="6" name="Text 4"/>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7" name="Text 5"/>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8</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2600" b="1" dirty="0">
                <a:solidFill>
                  <a:srgbClr val="1B3B6F"/>
                </a:solidFill>
                <a:latin typeface="Georgia" pitchFamily="34" charset="0"/>
                <a:ea typeface="Georgia" pitchFamily="34" charset="-122"/>
                <a:cs typeface="Georgia" pitchFamily="34" charset="-120"/>
              </a:rPr>
              <a:t>Quick Reference: Cost &amp; Timeline</a:t>
            </a:r>
            <a:endParaRPr lang="en-US" sz="2600" dirty="0"/>
          </a:p>
        </p:txBody>
      </p:sp>
      <p:sp>
        <p:nvSpPr>
          <p:cNvPr id="3" name="Shape 1"/>
          <p:cNvSpPr/>
          <p:nvPr/>
        </p:nvSpPr>
        <p:spPr>
          <a:xfrm>
            <a:off x="640080" y="1371600"/>
            <a:ext cx="4114800" cy="685800"/>
          </a:xfrm>
          <a:prstGeom prst="rect">
            <a:avLst/>
          </a:prstGeom>
          <a:solidFill>
            <a:srgbClr val="1B3B6F"/>
          </a:solidFill>
          <a:ln w="12700">
            <a:solidFill>
              <a:srgbClr val="FFFFFF"/>
            </a:solidFill>
            <a:prstDash val="solid"/>
          </a:ln>
        </p:spPr>
      </p:sp>
      <p:sp>
        <p:nvSpPr>
          <p:cNvPr id="4" name="Text 2"/>
          <p:cNvSpPr txBox="1"/>
          <p:nvPr/>
        </p:nvSpPr>
        <p:spPr>
          <a:xfrm>
            <a:off x="731520" y="1371600"/>
            <a:ext cx="3931920" cy="68580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Registration</a:t>
            </a:r>
            <a:endParaRPr lang="en-US" sz="1400" dirty="0"/>
          </a:p>
        </p:txBody>
      </p:sp>
      <p:sp>
        <p:nvSpPr>
          <p:cNvPr id="5" name="Shape 3"/>
          <p:cNvSpPr/>
          <p:nvPr/>
        </p:nvSpPr>
        <p:spPr>
          <a:xfrm>
            <a:off x="4754880" y="1371600"/>
            <a:ext cx="3017520" cy="685800"/>
          </a:xfrm>
          <a:prstGeom prst="rect">
            <a:avLst/>
          </a:prstGeom>
          <a:solidFill>
            <a:srgbClr val="1B3B6F"/>
          </a:solidFill>
          <a:ln w="12700">
            <a:solidFill>
              <a:srgbClr val="FFFFFF"/>
            </a:solidFill>
            <a:prstDash val="solid"/>
          </a:ln>
        </p:spPr>
      </p:sp>
      <p:sp>
        <p:nvSpPr>
          <p:cNvPr id="6" name="Text 4"/>
          <p:cNvSpPr txBox="1"/>
          <p:nvPr/>
        </p:nvSpPr>
        <p:spPr>
          <a:xfrm>
            <a:off x="4846320" y="1371600"/>
            <a:ext cx="2834640" cy="68580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Cost</a:t>
            </a:r>
            <a:endParaRPr lang="en-US" sz="1400" dirty="0"/>
          </a:p>
        </p:txBody>
      </p:sp>
      <p:sp>
        <p:nvSpPr>
          <p:cNvPr id="7" name="Shape 5"/>
          <p:cNvSpPr/>
          <p:nvPr/>
        </p:nvSpPr>
        <p:spPr>
          <a:xfrm>
            <a:off x="7772400" y="1371600"/>
            <a:ext cx="3383280" cy="685800"/>
          </a:xfrm>
          <a:prstGeom prst="rect">
            <a:avLst/>
          </a:prstGeom>
          <a:solidFill>
            <a:srgbClr val="1B3B6F"/>
          </a:solidFill>
          <a:ln w="12700">
            <a:solidFill>
              <a:srgbClr val="FFFFFF"/>
            </a:solidFill>
            <a:prstDash val="solid"/>
          </a:ln>
        </p:spPr>
      </p:sp>
      <p:sp>
        <p:nvSpPr>
          <p:cNvPr id="8" name="Text 6"/>
          <p:cNvSpPr txBox="1"/>
          <p:nvPr/>
        </p:nvSpPr>
        <p:spPr>
          <a:xfrm>
            <a:off x="7863840" y="1371600"/>
            <a:ext cx="3200400" cy="68580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Typical Timeline</a:t>
            </a:r>
            <a:endParaRPr lang="en-US" sz="1400" dirty="0"/>
          </a:p>
        </p:txBody>
      </p:sp>
      <p:sp>
        <p:nvSpPr>
          <p:cNvPr id="9" name="Shape 7"/>
          <p:cNvSpPr/>
          <p:nvPr/>
        </p:nvSpPr>
        <p:spPr>
          <a:xfrm>
            <a:off x="640080" y="2057400"/>
            <a:ext cx="4114800" cy="685800"/>
          </a:xfrm>
          <a:prstGeom prst="rect">
            <a:avLst/>
          </a:prstGeom>
          <a:solidFill>
            <a:srgbClr val="FFFFFF"/>
          </a:solidFill>
          <a:ln w="12700">
            <a:solidFill>
              <a:srgbClr val="FFFFFF"/>
            </a:solidFill>
            <a:prstDash val="solid"/>
          </a:ln>
        </p:spPr>
      </p:sp>
      <p:sp>
        <p:nvSpPr>
          <p:cNvPr id="10" name="Text 8"/>
          <p:cNvSpPr txBox="1"/>
          <p:nvPr/>
        </p:nvSpPr>
        <p:spPr>
          <a:xfrm>
            <a:off x="731520" y="2057400"/>
            <a:ext cx="3931920" cy="685800"/>
          </a:xfrm>
          <a:prstGeom prst="rect">
            <a:avLst/>
          </a:prstGeom>
          <a:noFill/>
          <a:ln/>
        </p:spPr>
        <p:txBody>
          <a:bodyPr wrap="square" lIns="0" tIns="0" rIns="0" bIns="0" rtlCol="0" anchor="ctr"/>
          <a:lstStyle/>
          <a:p>
            <a:pPr indent="0" marL="0">
              <a:buNone/>
            </a:pPr>
            <a:r>
              <a:rPr lang="en-US" sz="1400" dirty="0">
                <a:solidFill>
                  <a:srgbClr val="333333"/>
                </a:solidFill>
                <a:latin typeface="Calibri" pitchFamily="34" charset="0"/>
                <a:ea typeface="Calibri" pitchFamily="34" charset="-122"/>
                <a:cs typeface="Calibri" pitchFamily="34" charset="-120"/>
              </a:rPr>
              <a:t>WDFI Entity Formation</a:t>
            </a:r>
            <a:endParaRPr lang="en-US" sz="1400" dirty="0"/>
          </a:p>
        </p:txBody>
      </p:sp>
      <p:sp>
        <p:nvSpPr>
          <p:cNvPr id="11" name="Shape 9"/>
          <p:cNvSpPr/>
          <p:nvPr/>
        </p:nvSpPr>
        <p:spPr>
          <a:xfrm>
            <a:off x="4754880" y="2057400"/>
            <a:ext cx="3017520" cy="685800"/>
          </a:xfrm>
          <a:prstGeom prst="rect">
            <a:avLst/>
          </a:prstGeom>
          <a:solidFill>
            <a:srgbClr val="FFFFFF"/>
          </a:solidFill>
          <a:ln w="12700">
            <a:solidFill>
              <a:srgbClr val="FFFFFF"/>
            </a:solidFill>
            <a:prstDash val="solid"/>
          </a:ln>
        </p:spPr>
      </p:sp>
      <p:sp>
        <p:nvSpPr>
          <p:cNvPr id="12" name="Text 10"/>
          <p:cNvSpPr txBox="1"/>
          <p:nvPr/>
        </p:nvSpPr>
        <p:spPr>
          <a:xfrm>
            <a:off x="4846320" y="2057400"/>
            <a:ext cx="2834640" cy="685800"/>
          </a:xfrm>
          <a:prstGeom prst="rect">
            <a:avLst/>
          </a:prstGeom>
          <a:noFill/>
          <a:ln/>
        </p:spPr>
        <p:txBody>
          <a:bodyPr wrap="square" lIns="0" tIns="0" rIns="0" bIns="0" rtlCol="0" anchor="ctr"/>
          <a:lstStyle/>
          <a:p>
            <a:pPr indent="0" marL="0">
              <a:buNone/>
            </a:pPr>
            <a:r>
              <a:rPr lang="en-US" sz="1400" dirty="0">
                <a:solidFill>
                  <a:srgbClr val="333333"/>
                </a:solidFill>
                <a:latin typeface="Calibri" pitchFamily="34" charset="0"/>
                <a:ea typeface="Calibri" pitchFamily="34" charset="-122"/>
                <a:cs typeface="Calibri" pitchFamily="34" charset="-120"/>
              </a:rPr>
              <a:t>~$130 (LLC, online)</a:t>
            </a:r>
            <a:endParaRPr lang="en-US" sz="1400" dirty="0"/>
          </a:p>
        </p:txBody>
      </p:sp>
      <p:sp>
        <p:nvSpPr>
          <p:cNvPr id="13" name="Shape 11"/>
          <p:cNvSpPr/>
          <p:nvPr/>
        </p:nvSpPr>
        <p:spPr>
          <a:xfrm>
            <a:off x="7772400" y="2057400"/>
            <a:ext cx="3383280" cy="685800"/>
          </a:xfrm>
          <a:prstGeom prst="rect">
            <a:avLst/>
          </a:prstGeom>
          <a:solidFill>
            <a:srgbClr val="FFFFFF"/>
          </a:solidFill>
          <a:ln w="12700">
            <a:solidFill>
              <a:srgbClr val="FFFFFF"/>
            </a:solidFill>
            <a:prstDash val="solid"/>
          </a:ln>
        </p:spPr>
      </p:sp>
      <p:sp>
        <p:nvSpPr>
          <p:cNvPr id="14" name="Text 12"/>
          <p:cNvSpPr txBox="1"/>
          <p:nvPr/>
        </p:nvSpPr>
        <p:spPr>
          <a:xfrm>
            <a:off x="7863840" y="2057400"/>
            <a:ext cx="3200400" cy="685800"/>
          </a:xfrm>
          <a:prstGeom prst="rect">
            <a:avLst/>
          </a:prstGeom>
          <a:noFill/>
          <a:ln/>
        </p:spPr>
        <p:txBody>
          <a:bodyPr wrap="square" lIns="0" tIns="0" rIns="0" bIns="0" rtlCol="0" anchor="ctr"/>
          <a:lstStyle/>
          <a:p>
            <a:pPr indent="0" marL="0">
              <a:buNone/>
            </a:pPr>
            <a:r>
              <a:rPr lang="en-US" sz="1400" dirty="0">
                <a:solidFill>
                  <a:srgbClr val="333333"/>
                </a:solidFill>
                <a:latin typeface="Calibri" pitchFamily="34" charset="0"/>
                <a:ea typeface="Calibri" pitchFamily="34" charset="-122"/>
                <a:cs typeface="Calibri" pitchFamily="34" charset="-120"/>
              </a:rPr>
              <a:t>1–7 business days</a:t>
            </a:r>
            <a:endParaRPr lang="en-US" sz="1400" dirty="0"/>
          </a:p>
        </p:txBody>
      </p:sp>
      <p:sp>
        <p:nvSpPr>
          <p:cNvPr id="15" name="Shape 13"/>
          <p:cNvSpPr/>
          <p:nvPr/>
        </p:nvSpPr>
        <p:spPr>
          <a:xfrm>
            <a:off x="640080" y="2743200"/>
            <a:ext cx="4114800" cy="685800"/>
          </a:xfrm>
          <a:prstGeom prst="rect">
            <a:avLst/>
          </a:prstGeom>
          <a:solidFill>
            <a:srgbClr val="EDEEF0"/>
          </a:solidFill>
          <a:ln w="12700">
            <a:solidFill>
              <a:srgbClr val="FFFFFF"/>
            </a:solidFill>
            <a:prstDash val="solid"/>
          </a:ln>
        </p:spPr>
      </p:sp>
      <p:sp>
        <p:nvSpPr>
          <p:cNvPr id="16" name="Text 14"/>
          <p:cNvSpPr txBox="1"/>
          <p:nvPr/>
        </p:nvSpPr>
        <p:spPr>
          <a:xfrm>
            <a:off x="731520" y="2743200"/>
            <a:ext cx="3931920" cy="685800"/>
          </a:xfrm>
          <a:prstGeom prst="rect">
            <a:avLst/>
          </a:prstGeom>
          <a:noFill/>
          <a:ln/>
        </p:spPr>
        <p:txBody>
          <a:bodyPr wrap="square" lIns="0" tIns="0" rIns="0" bIns="0" rtlCol="0" anchor="ctr"/>
          <a:lstStyle/>
          <a:p>
            <a:pPr indent="0" marL="0">
              <a:buNone/>
            </a:pPr>
            <a:r>
              <a:rPr lang="en-US" sz="1400" dirty="0">
                <a:solidFill>
                  <a:srgbClr val="333333"/>
                </a:solidFill>
                <a:latin typeface="Calibri" pitchFamily="34" charset="0"/>
                <a:ea typeface="Calibri" pitchFamily="34" charset="-122"/>
                <a:cs typeface="Calibri" pitchFamily="34" charset="-120"/>
              </a:rPr>
              <a:t>EIN (IRS)</a:t>
            </a:r>
            <a:endParaRPr lang="en-US" sz="1400" dirty="0"/>
          </a:p>
        </p:txBody>
      </p:sp>
      <p:sp>
        <p:nvSpPr>
          <p:cNvPr id="17" name="Shape 15"/>
          <p:cNvSpPr/>
          <p:nvPr/>
        </p:nvSpPr>
        <p:spPr>
          <a:xfrm>
            <a:off x="4754880" y="2743200"/>
            <a:ext cx="3017520" cy="685800"/>
          </a:xfrm>
          <a:prstGeom prst="rect">
            <a:avLst/>
          </a:prstGeom>
          <a:solidFill>
            <a:srgbClr val="EDEEF0"/>
          </a:solidFill>
          <a:ln w="12700">
            <a:solidFill>
              <a:srgbClr val="FFFFFF"/>
            </a:solidFill>
            <a:prstDash val="solid"/>
          </a:ln>
        </p:spPr>
      </p:sp>
      <p:sp>
        <p:nvSpPr>
          <p:cNvPr id="18" name="Text 16"/>
          <p:cNvSpPr txBox="1"/>
          <p:nvPr/>
        </p:nvSpPr>
        <p:spPr>
          <a:xfrm>
            <a:off x="4846320" y="2743200"/>
            <a:ext cx="2834640" cy="685800"/>
          </a:xfrm>
          <a:prstGeom prst="rect">
            <a:avLst/>
          </a:prstGeom>
          <a:noFill/>
          <a:ln/>
        </p:spPr>
        <p:txBody>
          <a:bodyPr wrap="square" lIns="0" tIns="0" rIns="0" bIns="0" rtlCol="0" anchor="ctr"/>
          <a:lstStyle/>
          <a:p>
            <a:pPr indent="0" marL="0">
              <a:buNone/>
            </a:pPr>
            <a:r>
              <a:rPr lang="en-US" sz="1400" dirty="0">
                <a:solidFill>
                  <a:srgbClr val="333333"/>
                </a:solidFill>
                <a:latin typeface="Calibri" pitchFamily="34" charset="0"/>
                <a:ea typeface="Calibri" pitchFamily="34" charset="-122"/>
                <a:cs typeface="Calibri" pitchFamily="34" charset="-120"/>
              </a:rPr>
              <a:t>Free</a:t>
            </a:r>
            <a:endParaRPr lang="en-US" sz="1400" dirty="0"/>
          </a:p>
        </p:txBody>
      </p:sp>
      <p:sp>
        <p:nvSpPr>
          <p:cNvPr id="19" name="Shape 17"/>
          <p:cNvSpPr/>
          <p:nvPr/>
        </p:nvSpPr>
        <p:spPr>
          <a:xfrm>
            <a:off x="7772400" y="2743200"/>
            <a:ext cx="3383280" cy="685800"/>
          </a:xfrm>
          <a:prstGeom prst="rect">
            <a:avLst/>
          </a:prstGeom>
          <a:solidFill>
            <a:srgbClr val="EDEEF0"/>
          </a:solidFill>
          <a:ln w="12700">
            <a:solidFill>
              <a:srgbClr val="FFFFFF"/>
            </a:solidFill>
            <a:prstDash val="solid"/>
          </a:ln>
        </p:spPr>
      </p:sp>
      <p:sp>
        <p:nvSpPr>
          <p:cNvPr id="20" name="Text 18"/>
          <p:cNvSpPr txBox="1"/>
          <p:nvPr/>
        </p:nvSpPr>
        <p:spPr>
          <a:xfrm>
            <a:off x="7863840" y="2743200"/>
            <a:ext cx="3200400" cy="685800"/>
          </a:xfrm>
          <a:prstGeom prst="rect">
            <a:avLst/>
          </a:prstGeom>
          <a:noFill/>
          <a:ln/>
        </p:spPr>
        <p:txBody>
          <a:bodyPr wrap="square" lIns="0" tIns="0" rIns="0" bIns="0" rtlCol="0" anchor="ctr"/>
          <a:lstStyle/>
          <a:p>
            <a:pPr indent="0" marL="0">
              <a:buNone/>
            </a:pPr>
            <a:r>
              <a:rPr lang="en-US" sz="1400" dirty="0">
                <a:solidFill>
                  <a:srgbClr val="333333"/>
                </a:solidFill>
                <a:latin typeface="Calibri" pitchFamily="34" charset="0"/>
                <a:ea typeface="Calibri" pitchFamily="34" charset="-122"/>
                <a:cs typeface="Calibri" pitchFamily="34" charset="-120"/>
              </a:rPr>
              <a:t>Immediate (online)</a:t>
            </a:r>
            <a:endParaRPr lang="en-US" sz="1400" dirty="0"/>
          </a:p>
        </p:txBody>
      </p:sp>
      <p:sp>
        <p:nvSpPr>
          <p:cNvPr id="21" name="Shape 19"/>
          <p:cNvSpPr/>
          <p:nvPr/>
        </p:nvSpPr>
        <p:spPr>
          <a:xfrm>
            <a:off x="640080" y="3429000"/>
            <a:ext cx="4114800" cy="685800"/>
          </a:xfrm>
          <a:prstGeom prst="rect">
            <a:avLst/>
          </a:prstGeom>
          <a:solidFill>
            <a:srgbClr val="FFFFFF"/>
          </a:solidFill>
          <a:ln w="12700">
            <a:solidFill>
              <a:srgbClr val="FFFFFF"/>
            </a:solidFill>
            <a:prstDash val="solid"/>
          </a:ln>
        </p:spPr>
      </p:sp>
      <p:sp>
        <p:nvSpPr>
          <p:cNvPr id="22" name="Text 20"/>
          <p:cNvSpPr txBox="1"/>
          <p:nvPr/>
        </p:nvSpPr>
        <p:spPr>
          <a:xfrm>
            <a:off x="731520" y="3429000"/>
            <a:ext cx="3931920" cy="685800"/>
          </a:xfrm>
          <a:prstGeom prst="rect">
            <a:avLst/>
          </a:prstGeom>
          <a:noFill/>
          <a:ln/>
        </p:spPr>
        <p:txBody>
          <a:bodyPr wrap="square" lIns="0" tIns="0" rIns="0" bIns="0" rtlCol="0" anchor="ctr"/>
          <a:lstStyle/>
          <a:p>
            <a:pPr indent="0" marL="0">
              <a:buNone/>
            </a:pPr>
            <a:r>
              <a:rPr lang="en-US" sz="1400" dirty="0">
                <a:solidFill>
                  <a:srgbClr val="333333"/>
                </a:solidFill>
                <a:latin typeface="Calibri" pitchFamily="34" charset="0"/>
                <a:ea typeface="Calibri" pitchFamily="34" charset="-122"/>
                <a:cs typeface="Calibri" pitchFamily="34" charset="-120"/>
              </a:rPr>
              <a:t>WI Business Tax Registration</a:t>
            </a:r>
            <a:endParaRPr lang="en-US" sz="1400" dirty="0"/>
          </a:p>
        </p:txBody>
      </p:sp>
      <p:sp>
        <p:nvSpPr>
          <p:cNvPr id="23" name="Shape 21"/>
          <p:cNvSpPr/>
          <p:nvPr/>
        </p:nvSpPr>
        <p:spPr>
          <a:xfrm>
            <a:off x="4754880" y="3429000"/>
            <a:ext cx="3017520" cy="685800"/>
          </a:xfrm>
          <a:prstGeom prst="rect">
            <a:avLst/>
          </a:prstGeom>
          <a:solidFill>
            <a:srgbClr val="FFFFFF"/>
          </a:solidFill>
          <a:ln w="12700">
            <a:solidFill>
              <a:srgbClr val="FFFFFF"/>
            </a:solidFill>
            <a:prstDash val="solid"/>
          </a:ln>
        </p:spPr>
      </p:sp>
      <p:sp>
        <p:nvSpPr>
          <p:cNvPr id="24" name="Text 22"/>
          <p:cNvSpPr txBox="1"/>
          <p:nvPr/>
        </p:nvSpPr>
        <p:spPr>
          <a:xfrm>
            <a:off x="4846320" y="3429000"/>
            <a:ext cx="2834640" cy="685800"/>
          </a:xfrm>
          <a:prstGeom prst="rect">
            <a:avLst/>
          </a:prstGeom>
          <a:noFill/>
          <a:ln/>
        </p:spPr>
        <p:txBody>
          <a:bodyPr wrap="square" lIns="0" tIns="0" rIns="0" bIns="0" rtlCol="0" anchor="ctr"/>
          <a:lstStyle/>
          <a:p>
            <a:pPr indent="0" marL="0">
              <a:buNone/>
            </a:pPr>
            <a:r>
              <a:rPr lang="en-US" sz="1400" dirty="0">
                <a:solidFill>
                  <a:srgbClr val="333333"/>
                </a:solidFill>
                <a:latin typeface="Calibri" pitchFamily="34" charset="0"/>
                <a:ea typeface="Calibri" pitchFamily="34" charset="-122"/>
                <a:cs typeface="Calibri" pitchFamily="34" charset="-120"/>
              </a:rPr>
              <a:t>$20 / 2 years</a:t>
            </a:r>
            <a:endParaRPr lang="en-US" sz="1400" dirty="0"/>
          </a:p>
        </p:txBody>
      </p:sp>
      <p:sp>
        <p:nvSpPr>
          <p:cNvPr id="25" name="Shape 23"/>
          <p:cNvSpPr/>
          <p:nvPr/>
        </p:nvSpPr>
        <p:spPr>
          <a:xfrm>
            <a:off x="7772400" y="3429000"/>
            <a:ext cx="3383280" cy="685800"/>
          </a:xfrm>
          <a:prstGeom prst="rect">
            <a:avLst/>
          </a:prstGeom>
          <a:solidFill>
            <a:srgbClr val="FFFFFF"/>
          </a:solidFill>
          <a:ln w="12700">
            <a:solidFill>
              <a:srgbClr val="FFFFFF"/>
            </a:solidFill>
            <a:prstDash val="solid"/>
          </a:ln>
        </p:spPr>
      </p:sp>
      <p:sp>
        <p:nvSpPr>
          <p:cNvPr id="26" name="Text 24"/>
          <p:cNvSpPr txBox="1"/>
          <p:nvPr/>
        </p:nvSpPr>
        <p:spPr>
          <a:xfrm>
            <a:off x="7863840" y="3429000"/>
            <a:ext cx="3200400" cy="685800"/>
          </a:xfrm>
          <a:prstGeom prst="rect">
            <a:avLst/>
          </a:prstGeom>
          <a:noFill/>
          <a:ln/>
        </p:spPr>
        <p:txBody>
          <a:bodyPr wrap="square" lIns="0" tIns="0" rIns="0" bIns="0" rtlCol="0" anchor="ctr"/>
          <a:lstStyle/>
          <a:p>
            <a:pPr indent="0" marL="0">
              <a:buNone/>
            </a:pPr>
            <a:r>
              <a:rPr lang="en-US" sz="1400" dirty="0">
                <a:solidFill>
                  <a:srgbClr val="333333"/>
                </a:solidFill>
                <a:latin typeface="Calibri" pitchFamily="34" charset="0"/>
                <a:ea typeface="Calibri" pitchFamily="34" charset="-122"/>
                <a:cs typeface="Calibri" pitchFamily="34" charset="-120"/>
              </a:rPr>
              <a:t>Same-day online</a:t>
            </a:r>
            <a:endParaRPr lang="en-US" sz="1400" dirty="0"/>
          </a:p>
        </p:txBody>
      </p:sp>
      <p:sp>
        <p:nvSpPr>
          <p:cNvPr id="27" name="Shape 25"/>
          <p:cNvSpPr/>
          <p:nvPr/>
        </p:nvSpPr>
        <p:spPr>
          <a:xfrm>
            <a:off x="640080" y="4114800"/>
            <a:ext cx="4114800" cy="685800"/>
          </a:xfrm>
          <a:prstGeom prst="rect">
            <a:avLst/>
          </a:prstGeom>
          <a:solidFill>
            <a:srgbClr val="EDEEF0"/>
          </a:solidFill>
          <a:ln w="12700">
            <a:solidFill>
              <a:srgbClr val="FFFFFF"/>
            </a:solidFill>
            <a:prstDash val="solid"/>
          </a:ln>
        </p:spPr>
      </p:sp>
      <p:sp>
        <p:nvSpPr>
          <p:cNvPr id="28" name="Text 26"/>
          <p:cNvSpPr txBox="1"/>
          <p:nvPr/>
        </p:nvSpPr>
        <p:spPr>
          <a:xfrm>
            <a:off x="731520" y="4114800"/>
            <a:ext cx="3931920" cy="685800"/>
          </a:xfrm>
          <a:prstGeom prst="rect">
            <a:avLst/>
          </a:prstGeom>
          <a:noFill/>
          <a:ln/>
        </p:spPr>
        <p:txBody>
          <a:bodyPr wrap="square" lIns="0" tIns="0" rIns="0" bIns="0" rtlCol="0" anchor="ctr"/>
          <a:lstStyle/>
          <a:p>
            <a:pPr indent="0" marL="0">
              <a:buNone/>
            </a:pPr>
            <a:r>
              <a:rPr lang="en-US" sz="1400" dirty="0">
                <a:solidFill>
                  <a:srgbClr val="333333"/>
                </a:solidFill>
                <a:latin typeface="Calibri" pitchFamily="34" charset="0"/>
                <a:ea typeface="Calibri" pitchFamily="34" charset="-122"/>
                <a:cs typeface="Calibri" pitchFamily="34" charset="-120"/>
              </a:rPr>
              <a:t>D&amp;B D-U-N-S Number</a:t>
            </a:r>
            <a:endParaRPr lang="en-US" sz="1400" dirty="0"/>
          </a:p>
        </p:txBody>
      </p:sp>
      <p:sp>
        <p:nvSpPr>
          <p:cNvPr id="29" name="Shape 27"/>
          <p:cNvSpPr/>
          <p:nvPr/>
        </p:nvSpPr>
        <p:spPr>
          <a:xfrm>
            <a:off x="4754880" y="4114800"/>
            <a:ext cx="3017520" cy="685800"/>
          </a:xfrm>
          <a:prstGeom prst="rect">
            <a:avLst/>
          </a:prstGeom>
          <a:solidFill>
            <a:srgbClr val="EDEEF0"/>
          </a:solidFill>
          <a:ln w="12700">
            <a:solidFill>
              <a:srgbClr val="FFFFFF"/>
            </a:solidFill>
            <a:prstDash val="solid"/>
          </a:ln>
        </p:spPr>
      </p:sp>
      <p:sp>
        <p:nvSpPr>
          <p:cNvPr id="30" name="Text 28"/>
          <p:cNvSpPr txBox="1"/>
          <p:nvPr/>
        </p:nvSpPr>
        <p:spPr>
          <a:xfrm>
            <a:off x="4846320" y="4114800"/>
            <a:ext cx="2834640" cy="685800"/>
          </a:xfrm>
          <a:prstGeom prst="rect">
            <a:avLst/>
          </a:prstGeom>
          <a:noFill/>
          <a:ln/>
        </p:spPr>
        <p:txBody>
          <a:bodyPr wrap="square" lIns="0" tIns="0" rIns="0" bIns="0" rtlCol="0" anchor="ctr"/>
          <a:lstStyle/>
          <a:p>
            <a:pPr indent="0" marL="0">
              <a:buNone/>
            </a:pPr>
            <a:r>
              <a:rPr lang="en-US" sz="1400" dirty="0">
                <a:solidFill>
                  <a:srgbClr val="333333"/>
                </a:solidFill>
                <a:latin typeface="Calibri" pitchFamily="34" charset="0"/>
                <a:ea typeface="Calibri" pitchFamily="34" charset="-122"/>
                <a:cs typeface="Calibri" pitchFamily="34" charset="-120"/>
              </a:rPr>
              <a:t>Free</a:t>
            </a:r>
            <a:endParaRPr lang="en-US" sz="1400" dirty="0"/>
          </a:p>
        </p:txBody>
      </p:sp>
      <p:sp>
        <p:nvSpPr>
          <p:cNvPr id="31" name="Shape 29"/>
          <p:cNvSpPr/>
          <p:nvPr/>
        </p:nvSpPr>
        <p:spPr>
          <a:xfrm>
            <a:off x="7772400" y="4114800"/>
            <a:ext cx="3383280" cy="685800"/>
          </a:xfrm>
          <a:prstGeom prst="rect">
            <a:avLst/>
          </a:prstGeom>
          <a:solidFill>
            <a:srgbClr val="EDEEF0"/>
          </a:solidFill>
          <a:ln w="12700">
            <a:solidFill>
              <a:srgbClr val="FFFFFF"/>
            </a:solidFill>
            <a:prstDash val="solid"/>
          </a:ln>
        </p:spPr>
      </p:sp>
      <p:sp>
        <p:nvSpPr>
          <p:cNvPr id="32" name="Text 30"/>
          <p:cNvSpPr txBox="1"/>
          <p:nvPr/>
        </p:nvSpPr>
        <p:spPr>
          <a:xfrm>
            <a:off x="7863840" y="4114800"/>
            <a:ext cx="3200400" cy="685800"/>
          </a:xfrm>
          <a:prstGeom prst="rect">
            <a:avLst/>
          </a:prstGeom>
          <a:noFill/>
          <a:ln/>
        </p:spPr>
        <p:txBody>
          <a:bodyPr wrap="square" lIns="0" tIns="0" rIns="0" bIns="0" rtlCol="0" anchor="ctr"/>
          <a:lstStyle/>
          <a:p>
            <a:pPr indent="0" marL="0">
              <a:buNone/>
            </a:pPr>
            <a:r>
              <a:rPr lang="en-US" sz="1400" dirty="0">
                <a:solidFill>
                  <a:srgbClr val="333333"/>
                </a:solidFill>
                <a:latin typeface="Calibri" pitchFamily="34" charset="0"/>
                <a:ea typeface="Calibri" pitchFamily="34" charset="-122"/>
                <a:cs typeface="Calibri" pitchFamily="34" charset="-120"/>
              </a:rPr>
              <a:t>Up to 30 business days</a:t>
            </a:r>
            <a:endParaRPr lang="en-US" sz="1400" dirty="0"/>
          </a:p>
        </p:txBody>
      </p:sp>
      <p:sp>
        <p:nvSpPr>
          <p:cNvPr id="33" name="Shape 31"/>
          <p:cNvSpPr/>
          <p:nvPr/>
        </p:nvSpPr>
        <p:spPr>
          <a:xfrm>
            <a:off x="640080" y="4800600"/>
            <a:ext cx="4114800" cy="685800"/>
          </a:xfrm>
          <a:prstGeom prst="rect">
            <a:avLst/>
          </a:prstGeom>
          <a:solidFill>
            <a:srgbClr val="FFFFFF"/>
          </a:solidFill>
          <a:ln w="12700">
            <a:solidFill>
              <a:srgbClr val="FFFFFF"/>
            </a:solidFill>
            <a:prstDash val="solid"/>
          </a:ln>
        </p:spPr>
      </p:sp>
      <p:sp>
        <p:nvSpPr>
          <p:cNvPr id="34" name="Text 32"/>
          <p:cNvSpPr txBox="1"/>
          <p:nvPr/>
        </p:nvSpPr>
        <p:spPr>
          <a:xfrm>
            <a:off x="731520" y="4800600"/>
            <a:ext cx="3931920" cy="685800"/>
          </a:xfrm>
          <a:prstGeom prst="rect">
            <a:avLst/>
          </a:prstGeom>
          <a:noFill/>
          <a:ln/>
        </p:spPr>
        <p:txBody>
          <a:bodyPr wrap="square" lIns="0" tIns="0" rIns="0" bIns="0" rtlCol="0" anchor="ctr"/>
          <a:lstStyle/>
          <a:p>
            <a:pPr indent="0" marL="0">
              <a:buNone/>
            </a:pPr>
            <a:r>
              <a:rPr lang="en-US" sz="1400" dirty="0">
                <a:solidFill>
                  <a:srgbClr val="333333"/>
                </a:solidFill>
                <a:latin typeface="Calibri" pitchFamily="34" charset="0"/>
                <a:ea typeface="Calibri" pitchFamily="34" charset="-122"/>
                <a:cs typeface="Calibri" pitchFamily="34" charset="-120"/>
              </a:rPr>
              <a:t>SAM.gov / UEI</a:t>
            </a:r>
            <a:endParaRPr lang="en-US" sz="1400" dirty="0"/>
          </a:p>
        </p:txBody>
      </p:sp>
      <p:sp>
        <p:nvSpPr>
          <p:cNvPr id="35" name="Shape 33"/>
          <p:cNvSpPr/>
          <p:nvPr/>
        </p:nvSpPr>
        <p:spPr>
          <a:xfrm>
            <a:off x="4754880" y="4800600"/>
            <a:ext cx="3017520" cy="685800"/>
          </a:xfrm>
          <a:prstGeom prst="rect">
            <a:avLst/>
          </a:prstGeom>
          <a:solidFill>
            <a:srgbClr val="FFFFFF"/>
          </a:solidFill>
          <a:ln w="12700">
            <a:solidFill>
              <a:srgbClr val="FFFFFF"/>
            </a:solidFill>
            <a:prstDash val="solid"/>
          </a:ln>
        </p:spPr>
      </p:sp>
      <p:sp>
        <p:nvSpPr>
          <p:cNvPr id="36" name="Text 34"/>
          <p:cNvSpPr txBox="1"/>
          <p:nvPr/>
        </p:nvSpPr>
        <p:spPr>
          <a:xfrm>
            <a:off x="4846320" y="4800600"/>
            <a:ext cx="2834640" cy="685800"/>
          </a:xfrm>
          <a:prstGeom prst="rect">
            <a:avLst/>
          </a:prstGeom>
          <a:noFill/>
          <a:ln/>
        </p:spPr>
        <p:txBody>
          <a:bodyPr wrap="square" lIns="0" tIns="0" rIns="0" bIns="0" rtlCol="0" anchor="ctr"/>
          <a:lstStyle/>
          <a:p>
            <a:pPr indent="0" marL="0">
              <a:buNone/>
            </a:pPr>
            <a:r>
              <a:rPr lang="en-US" sz="1400" dirty="0">
                <a:solidFill>
                  <a:srgbClr val="333333"/>
                </a:solidFill>
                <a:latin typeface="Calibri" pitchFamily="34" charset="0"/>
                <a:ea typeface="Calibri" pitchFamily="34" charset="-122"/>
                <a:cs typeface="Calibri" pitchFamily="34" charset="-120"/>
              </a:rPr>
              <a:t>Free</a:t>
            </a:r>
            <a:endParaRPr lang="en-US" sz="1400" dirty="0"/>
          </a:p>
        </p:txBody>
      </p:sp>
      <p:sp>
        <p:nvSpPr>
          <p:cNvPr id="37" name="Shape 35"/>
          <p:cNvSpPr/>
          <p:nvPr/>
        </p:nvSpPr>
        <p:spPr>
          <a:xfrm>
            <a:off x="7772400" y="4800600"/>
            <a:ext cx="3383280" cy="685800"/>
          </a:xfrm>
          <a:prstGeom prst="rect">
            <a:avLst/>
          </a:prstGeom>
          <a:solidFill>
            <a:srgbClr val="FFFFFF"/>
          </a:solidFill>
          <a:ln w="12700">
            <a:solidFill>
              <a:srgbClr val="FFFFFF"/>
            </a:solidFill>
            <a:prstDash val="solid"/>
          </a:ln>
        </p:spPr>
      </p:sp>
      <p:sp>
        <p:nvSpPr>
          <p:cNvPr id="38" name="Text 36"/>
          <p:cNvSpPr txBox="1"/>
          <p:nvPr/>
        </p:nvSpPr>
        <p:spPr>
          <a:xfrm>
            <a:off x="7863840" y="4800600"/>
            <a:ext cx="3200400" cy="685800"/>
          </a:xfrm>
          <a:prstGeom prst="rect">
            <a:avLst/>
          </a:prstGeom>
          <a:noFill/>
          <a:ln/>
        </p:spPr>
        <p:txBody>
          <a:bodyPr wrap="square" lIns="0" tIns="0" rIns="0" bIns="0" rtlCol="0" anchor="ctr"/>
          <a:lstStyle/>
          <a:p>
            <a:pPr indent="0" marL="0">
              <a:buNone/>
            </a:pPr>
            <a:r>
              <a:rPr lang="en-US" sz="1400" dirty="0">
                <a:solidFill>
                  <a:srgbClr val="333333"/>
                </a:solidFill>
                <a:latin typeface="Calibri" pitchFamily="34" charset="0"/>
                <a:ea typeface="Calibri" pitchFamily="34" charset="-122"/>
                <a:cs typeface="Calibri" pitchFamily="34" charset="-120"/>
              </a:rPr>
              <a:t>1–3 weeks</a:t>
            </a:r>
            <a:endParaRPr lang="en-US" sz="1400" dirty="0"/>
          </a:p>
        </p:txBody>
      </p:sp>
      <p:sp>
        <p:nvSpPr>
          <p:cNvPr id="39" name="Text 37"/>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40" name="Text 38"/>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8</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2600" b="1" dirty="0">
                <a:solidFill>
                  <a:srgbClr val="1B3B6F"/>
                </a:solidFill>
                <a:latin typeface="Georgia" pitchFamily="34" charset="0"/>
                <a:ea typeface="Georgia" pitchFamily="34" charset="-122"/>
                <a:cs typeface="Georgia" pitchFamily="34" charset="-120"/>
              </a:rPr>
              <a:t>Resources &amp; Links</a:t>
            </a:r>
            <a:endParaRPr lang="en-US" sz="2600" dirty="0"/>
          </a:p>
        </p:txBody>
      </p:sp>
      <p:sp>
        <p:nvSpPr>
          <p:cNvPr id="3" name="Text 1"/>
          <p:cNvSpPr txBox="1"/>
          <p:nvPr/>
        </p:nvSpPr>
        <p:spPr>
          <a:xfrm>
            <a:off x="731520" y="1737360"/>
            <a:ext cx="10515600" cy="4846320"/>
          </a:xfrm>
          <a:prstGeom prst="rect">
            <a:avLst/>
          </a:prstGeom>
          <a:noFill/>
          <a:ln/>
        </p:spPr>
        <p:txBody>
          <a:bodyPr wrap="square" lIns="0" tIns="0" rIns="0" bIns="0" rtlCol="0" anchor="ctr"/>
          <a:lstStyle/>
          <a:p>
            <a:pPr marL="342900" indent="-342900">
              <a:spcAft>
                <a:spcPts val="1200"/>
              </a:spcAft>
              <a:buSzPct val="100000"/>
              <a:buChar char="•"/>
            </a:pPr>
            <a:r>
              <a:rPr lang="en-US" sz="1900" dirty="0">
                <a:solidFill>
                  <a:srgbClr val="333333"/>
                </a:solidFill>
                <a:latin typeface="Calibri" pitchFamily="34" charset="0"/>
                <a:ea typeface="Calibri" pitchFamily="34" charset="-122"/>
                <a:cs typeface="Calibri" pitchFamily="34" charset="-120"/>
              </a:rPr>
              <a:t>WDFI Business Filing Portal — wdfi.org</a:t>
            </a:r>
            <a:endParaRPr lang="en-US" sz="1900" dirty="0"/>
          </a:p>
          <a:p>
            <a:pPr marL="342900" indent="-342900">
              <a:spcAft>
                <a:spcPts val="1200"/>
              </a:spcAft>
              <a:buSzPct val="100000"/>
              <a:buChar char="•"/>
            </a:pPr>
            <a:r>
              <a:rPr lang="en-US" sz="1900" dirty="0">
                <a:solidFill>
                  <a:srgbClr val="333333"/>
                </a:solidFill>
                <a:latin typeface="Calibri" pitchFamily="34" charset="0"/>
                <a:ea typeface="Calibri" pitchFamily="34" charset="-122"/>
                <a:cs typeface="Calibri" pitchFamily="34" charset="-120"/>
              </a:rPr>
              <a:t>Wisconsin One Stop Business Portal — onestop.wi.gov</a:t>
            </a:r>
            <a:endParaRPr lang="en-US" sz="1900" dirty="0"/>
          </a:p>
          <a:p>
            <a:pPr marL="342900" indent="-342900">
              <a:spcAft>
                <a:spcPts val="1200"/>
              </a:spcAft>
              <a:buSzPct val="100000"/>
              <a:buChar char="•"/>
            </a:pPr>
            <a:r>
              <a:rPr lang="en-US" sz="1900" dirty="0">
                <a:solidFill>
                  <a:srgbClr val="333333"/>
                </a:solidFill>
                <a:latin typeface="Calibri" pitchFamily="34" charset="0"/>
                <a:ea typeface="Calibri" pitchFamily="34" charset="-122"/>
                <a:cs typeface="Calibri" pitchFamily="34" charset="-120"/>
              </a:rPr>
              <a:t>IRS EIN Application — irs.gov (search “Apply for an EIN”)</a:t>
            </a:r>
            <a:endParaRPr lang="en-US" sz="1900" dirty="0"/>
          </a:p>
          <a:p>
            <a:pPr marL="342900" indent="-342900">
              <a:spcAft>
                <a:spcPts val="1200"/>
              </a:spcAft>
              <a:buSzPct val="100000"/>
              <a:buChar char="•"/>
            </a:pPr>
            <a:r>
              <a:rPr lang="en-US" sz="1900" dirty="0">
                <a:solidFill>
                  <a:srgbClr val="333333"/>
                </a:solidFill>
                <a:latin typeface="Calibri" pitchFamily="34" charset="0"/>
                <a:ea typeface="Calibri" pitchFamily="34" charset="-122"/>
                <a:cs typeface="Calibri" pitchFamily="34" charset="-120"/>
              </a:rPr>
              <a:t>Dun &amp; Bradstreet D-U-N-S Number — dnb.com</a:t>
            </a:r>
            <a:endParaRPr lang="en-US" sz="1900" dirty="0"/>
          </a:p>
          <a:p>
            <a:pPr marL="342900" indent="-342900">
              <a:spcAft>
                <a:spcPts val="1200"/>
              </a:spcAft>
              <a:buSzPct val="100000"/>
              <a:buChar char="•"/>
            </a:pPr>
            <a:r>
              <a:rPr lang="en-US" sz="1900" dirty="0">
                <a:solidFill>
                  <a:srgbClr val="333333"/>
                </a:solidFill>
                <a:latin typeface="Calibri" pitchFamily="34" charset="0"/>
                <a:ea typeface="Calibri" pitchFamily="34" charset="-122"/>
                <a:cs typeface="Calibri" pitchFamily="34" charset="-120"/>
              </a:rPr>
              <a:t>SAM.gov Entity Registration — sam.gov</a:t>
            </a:r>
            <a:endParaRPr lang="en-US" sz="1900" dirty="0"/>
          </a:p>
          <a:p>
            <a:pPr marL="342900" indent="-342900">
              <a:spcAft>
                <a:spcPts val="1200"/>
              </a:spcAft>
              <a:buSzPct val="100000"/>
              <a:buChar char="•"/>
            </a:pPr>
            <a:r>
              <a:rPr lang="en-US" sz="1900" dirty="0">
                <a:solidFill>
                  <a:srgbClr val="333333"/>
                </a:solidFill>
                <a:latin typeface="Calibri" pitchFamily="34" charset="0"/>
                <a:ea typeface="Calibri" pitchFamily="34" charset="-122"/>
                <a:cs typeface="Calibri" pitchFamily="34" charset="-120"/>
              </a:rPr>
              <a:t>Login.gov (required for SAM.gov) — login.gov</a:t>
            </a:r>
            <a:endParaRPr lang="en-US" sz="19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8</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731520"/>
          </a:xfrm>
          <a:prstGeom prst="rect">
            <a:avLst/>
          </a:prstGeom>
          <a:noFill/>
          <a:ln/>
        </p:spPr>
        <p:txBody>
          <a:bodyPr wrap="square" lIns="0" tIns="0" rIns="0" bIns="0" rtlCol="0" anchor="ctr"/>
          <a:lstStyle/>
          <a:p>
            <a:pPr indent="0" marL="0">
              <a:buNone/>
            </a:pPr>
            <a:r>
              <a:rPr lang="en-US" sz="2400" b="1" dirty="0">
                <a:solidFill>
                  <a:srgbClr val="1B3B6F"/>
                </a:solidFill>
                <a:latin typeface="Georgia" pitchFamily="34" charset="0"/>
                <a:ea typeface="Georgia" pitchFamily="34" charset="-122"/>
                <a:cs typeface="Georgia" pitchFamily="34" charset="-120"/>
              </a:rPr>
              <a:t>Disclaimer</a:t>
            </a:r>
            <a:endParaRPr lang="en-US" sz="2400" dirty="0"/>
          </a:p>
        </p:txBody>
      </p:sp>
      <p:sp>
        <p:nvSpPr>
          <p:cNvPr id="3" name="Text 1"/>
          <p:cNvSpPr txBox="1"/>
          <p:nvPr/>
        </p:nvSpPr>
        <p:spPr>
          <a:xfrm>
            <a:off x="731520" y="1371600"/>
            <a:ext cx="10515600" cy="4389120"/>
          </a:xfrm>
          <a:prstGeom prst="rect">
            <a:avLst/>
          </a:prstGeom>
          <a:noFill/>
          <a:ln/>
        </p:spPr>
        <p:txBody>
          <a:bodyPr wrap="square" lIns="0" tIns="0" rIns="0" bIns="0" rtlCol="0" anchor="ctr"/>
          <a:lstStyle/>
          <a:p>
            <a:pPr indent="0" marL="0">
              <a:spcAft>
                <a:spcPts val="1400"/>
              </a:spcAft>
              <a:buNone/>
            </a:pPr>
            <a:r>
              <a:rPr lang="en-US" sz="1600" dirty="0">
                <a:solidFill>
                  <a:srgbClr val="333333"/>
                </a:solidFill>
                <a:latin typeface="Calibri" pitchFamily="34" charset="0"/>
                <a:ea typeface="Calibri" pitchFamily="34" charset="-122"/>
                <a:cs typeface="Calibri" pitchFamily="34" charset="-120"/>
              </a:rPr>
              <a:t>This presentation is provided for educational purposes as part of the HopeBuilds: Dynamic Business Development Program (DBDP) and does not constitute legal, financial, tax, or other professional advice. Participants should consult a qualified professional before making business, legal, or financial decisions.</a:t>
            </a:r>
            <a:endParaRPr lang="en-US" sz="1600" dirty="0"/>
          </a:p>
          <a:p>
            <a:pPr indent="0" marL="0">
              <a:spcAft>
                <a:spcPts val="1400"/>
              </a:spcAft>
              <a:buNone/>
            </a:pPr>
            <a:r>
              <a:rPr lang="en-US" sz="1600" dirty="0">
                <a:solidFill>
                  <a:srgbClr val="333333"/>
                </a:solidFill>
                <a:latin typeface="Calibri" pitchFamily="34" charset="0"/>
                <a:ea typeface="Calibri" pitchFamily="34" charset="-122"/>
                <a:cs typeface="Calibri" pitchFamily="34" charset="-120"/>
              </a:rPr>
              <a:t>Completion of this program does not guarantee funding, loan approval, business success, or any specific outcome.</a:t>
            </a:r>
            <a:endParaRPr lang="en-US" sz="1600" dirty="0"/>
          </a:p>
          <a:p>
            <a:pPr indent="0" marL="0">
              <a:spcAft>
                <a:spcPts val="1400"/>
              </a:spcAft>
              <a:buNone/>
            </a:pPr>
            <a:r>
              <a:rPr lang="en-US" sz="1600" dirty="0">
                <a:solidFill>
                  <a:srgbClr val="333333"/>
                </a:solidFill>
                <a:latin typeface="Calibri" pitchFamily="34" charset="0"/>
                <a:ea typeface="Calibri" pitchFamily="34" charset="-122"/>
                <a:cs typeface="Calibri" pitchFamily="34" charset="-120"/>
              </a:rPr>
              <a:t>Participation in DBDP is voluntary, and Word of Hope Ministries, Inc. is not liable for loss, injury, or damages arising from a participant's involvement in the program.</a:t>
            </a:r>
            <a:endParaRPr lang="en-US" sz="1600" dirty="0"/>
          </a:p>
          <a:p>
            <a:pPr indent="0" marL="0">
              <a:buNone/>
            </a:pPr>
            <a:r>
              <a:rPr lang="en-US" sz="1600" dirty="0">
                <a:solidFill>
                  <a:srgbClr val="333333"/>
                </a:solidFill>
                <a:latin typeface="Calibri" pitchFamily="34" charset="0"/>
                <a:ea typeface="Calibri" pitchFamily="34" charset="-122"/>
                <a:cs typeface="Calibri" pitchFamily="34" charset="-120"/>
              </a:rPr>
              <a:t>Full program policies, including data use, photo/media release, and liability terms, are available from WOHM upon request.</a:t>
            </a:r>
            <a:endParaRPr lang="en-US" sz="16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8</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B3B6F"/>
        </a:solidFill>
      </p:bgPr>
    </p:bg>
    <p:spTree>
      <p:nvGrpSpPr>
        <p:cNvPr id="1" name=""/>
        <p:cNvGrpSpPr/>
        <p:nvPr/>
      </p:nvGrpSpPr>
      <p:grpSpPr>
        <a:xfrm>
          <a:off x="0" y="0"/>
          <a:ext cx="0" cy="0"/>
          <a:chOff x="0" y="0"/>
          <a:chExt cx="0" cy="0"/>
        </a:xfrm>
      </p:grpSpPr>
      <p:sp>
        <p:nvSpPr>
          <p:cNvPr id="2" name="Text 0"/>
          <p:cNvSpPr txBox="1"/>
          <p:nvPr/>
        </p:nvSpPr>
        <p:spPr>
          <a:xfrm>
            <a:off x="731520" y="2377440"/>
            <a:ext cx="10698480" cy="914400"/>
          </a:xfrm>
          <a:prstGeom prst="rect">
            <a:avLst/>
          </a:prstGeom>
          <a:noFill/>
          <a:ln/>
        </p:spPr>
        <p:txBody>
          <a:bodyPr wrap="square" lIns="0" tIns="0" rIns="0" bIns="0" rtlCol="0" anchor="ctr"/>
          <a:lstStyle/>
          <a:p>
            <a:pPr indent="0" marL="0">
              <a:buNone/>
            </a:pPr>
            <a:r>
              <a:rPr lang="en-US" sz="3400" b="1" dirty="0">
                <a:solidFill>
                  <a:srgbClr val="FFFFFF"/>
                </a:solidFill>
                <a:latin typeface="Georgia" pitchFamily="34" charset="0"/>
                <a:ea typeface="Georgia" pitchFamily="34" charset="-122"/>
                <a:cs typeface="Georgia" pitchFamily="34" charset="-120"/>
              </a:rPr>
              <a:t>Congratulations, Graduates!</a:t>
            </a:r>
            <a:endParaRPr lang="en-US" sz="3400" dirty="0"/>
          </a:p>
        </p:txBody>
      </p:sp>
      <p:sp>
        <p:nvSpPr>
          <p:cNvPr id="3" name="Text 1"/>
          <p:cNvSpPr txBox="1"/>
          <p:nvPr/>
        </p:nvSpPr>
        <p:spPr>
          <a:xfrm>
            <a:off x="731520" y="3383280"/>
            <a:ext cx="10698480" cy="457200"/>
          </a:xfrm>
          <a:prstGeom prst="rect">
            <a:avLst/>
          </a:prstGeom>
          <a:noFill/>
          <a:ln/>
        </p:spPr>
        <p:txBody>
          <a:bodyPr wrap="square" lIns="0" tIns="0" rIns="0" bIns="0" rtlCol="0" anchor="ctr"/>
          <a:lstStyle/>
          <a:p>
            <a:pPr indent="0" marL="0">
              <a:buNone/>
            </a:pPr>
            <a:r>
              <a:rPr lang="en-US" sz="1600" i="1" dirty="0">
                <a:solidFill>
                  <a:srgbClr val="B8860B"/>
                </a:solidFill>
                <a:latin typeface="Calibri" pitchFamily="34" charset="0"/>
                <a:ea typeface="Calibri" pitchFamily="34" charset="-122"/>
                <a:cs typeface="Calibri" pitchFamily="34" charset="-120"/>
              </a:rPr>
              <a:t>HopeBuilds: Dynamic Business Development Program (DBDP)</a:t>
            </a:r>
            <a:endParaRPr lang="en-US" sz="1600" dirty="0"/>
          </a:p>
        </p:txBody>
      </p:sp>
      <p:sp>
        <p:nvSpPr>
          <p:cNvPr id="4" name="Text 2"/>
          <p:cNvSpPr txBox="1"/>
          <p:nvPr/>
        </p:nvSpPr>
        <p:spPr>
          <a:xfrm>
            <a:off x="731520" y="5943600"/>
            <a:ext cx="10698480" cy="365760"/>
          </a:xfrm>
          <a:prstGeom prst="rect">
            <a:avLst/>
          </a:prstGeom>
          <a:noFill/>
          <a:ln/>
        </p:spPr>
        <p:txBody>
          <a:bodyPr wrap="square" lIns="0" tIns="0" rIns="0" bIns="0" rtlCol="0" anchor="ctr"/>
          <a:lstStyle/>
          <a:p>
            <a:pPr indent="0" marL="0">
              <a:buNone/>
            </a:pPr>
            <a:r>
              <a:rPr lang="en-US" sz="1200" dirty="0">
                <a:solidFill>
                  <a:srgbClr val="A9ADB4"/>
                </a:solidFill>
                <a:latin typeface="Calibri" pitchFamily="34" charset="0"/>
                <a:ea typeface="Calibri" pitchFamily="34" charset="-122"/>
                <a:cs typeface="Calibri" pitchFamily="34" charset="-120"/>
              </a:rPr>
              <a:t>Word of Hope Ministries, Inc.  |  2677 N. 40th Street, Milwaukee, WI 53210  |  414-447-1965</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2026-09-29T17:39:39Z</dcterms:created>
  <dcterms:modified xsi:type="dcterms:W3CDTF">2026-09-29T17:39:39Z</dcterms:modified>
</cp:coreProperties>
</file>