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3B6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55480" y="365760"/>
            <a:ext cx="2103120" cy="2103120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/>
        </p:spPr>
      </p:sp>
      <p:pic>
        <p:nvPicPr>
          <p:cNvPr id="3" name="Image 0" descr="/home/claude/dbdp_assets/wohm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92640" y="502920"/>
            <a:ext cx="1828800" cy="18288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40080" y="2286000"/>
            <a:ext cx="8686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WEEK 7 — Dashboarding and Coaching for Success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640080" y="3657600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</a:t>
            </a:r>
            <a:endParaRPr lang="en-US" sz="1700" dirty="0"/>
          </a:p>
        </p:txBody>
      </p:sp>
      <p:sp>
        <p:nvSpPr>
          <p:cNvPr id="6" name="Shape 3"/>
          <p:cNvSpPr/>
          <p:nvPr/>
        </p:nvSpPr>
        <p:spPr>
          <a:xfrm>
            <a:off x="640080" y="4572000"/>
            <a:ext cx="1280160" cy="1280160"/>
          </a:xfrm>
          <a:prstGeom prst="ellipse">
            <a:avLst/>
          </a:prstGeom>
          <a:solidFill>
            <a:srgbClr val="EDEEF0"/>
          </a:solidFill>
          <a:ln w="38100">
            <a:solidFill>
              <a:srgbClr val="1B3B6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40080" y="4572000"/>
            <a:ext cx="1280160" cy="1280160"/>
          </a:xfrm>
          <a:prstGeom prst="pie">
            <a:avLst>
              <a:gd name="adj1" fmla="val 12000000"/>
              <a:gd name="adj2" fmla="val 20400000"/>
            </a:avLst>
          </a:prstGeom>
          <a:solidFill>
            <a:srgbClr val="B8860B"/>
          </a:solidFill>
          <a:ln/>
        </p:spPr>
      </p:sp>
      <p:sp>
        <p:nvSpPr>
          <p:cNvPr id="8" name="Shape 5"/>
          <p:cNvSpPr/>
          <p:nvPr/>
        </p:nvSpPr>
        <p:spPr>
          <a:xfrm>
            <a:off x="736092" y="4668012"/>
            <a:ext cx="512064" cy="512064"/>
          </a:xfrm>
          <a:prstGeom prst="line">
            <a:avLst/>
          </a:prstGeom>
          <a:noFill/>
          <a:ln w="50800">
            <a:solidFill>
              <a:srgbClr val="1B3B6F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170432" y="5102352"/>
            <a:ext cx="219456" cy="219456"/>
          </a:xfrm>
          <a:prstGeom prst="ellipse">
            <a:avLst/>
          </a:prstGeom>
          <a:solidFill>
            <a:srgbClr val="1B3B6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2194560" y="49377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Facilitator: Liz Luckett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Dashboard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64592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2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dashboard is a tool that allows you to visualize key performance indicators (KPIs) for your business.</a:t>
            </a:r>
            <a:endParaRPr lang="en-US" sz="21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2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— Measure — Track, daily.</a:t>
            </a:r>
            <a:endParaRPr lang="en-US" sz="21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2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It's your benchmark for success.</a:t>
            </a:r>
            <a:endParaRPr lang="en-US" sz="21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731520" y="5120640"/>
            <a:ext cx="320040" cy="320040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143000" y="507492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2468880" y="5120640"/>
            <a:ext cx="320040" cy="320040"/>
          </a:xfrm>
          <a:prstGeom prst="ellipse">
            <a:avLst/>
          </a:prstGeom>
          <a:solidFill>
            <a:srgbClr val="D4A017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2880360" y="507492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YELLOW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206240" y="5120640"/>
            <a:ext cx="320040" cy="320040"/>
          </a:xfrm>
          <a:prstGeom prst="ellipse">
            <a:avLst/>
          </a:prstGeom>
          <a:solidFill>
            <a:srgbClr val="2E7D3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617720" y="507492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Indicators on a Dashboard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1028700" y="1645920"/>
            <a:ext cx="1280160" cy="1280160"/>
          </a:xfrm>
          <a:prstGeom prst="ellipse">
            <a:avLst/>
          </a:prstGeom>
          <a:solidFill>
            <a:srgbClr val="EDEEF0"/>
          </a:solidFill>
          <a:ln w="38100">
            <a:solidFill>
              <a:srgbClr val="1B3B6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28700" y="1645920"/>
            <a:ext cx="1280160" cy="1280160"/>
          </a:xfrm>
          <a:prstGeom prst="pie">
            <a:avLst>
              <a:gd name="adj1" fmla="val 12000000"/>
              <a:gd name="adj2" fmla="val 20400000"/>
            </a:avLst>
          </a:prstGeom>
          <a:solidFill>
            <a:srgbClr val="B8860B"/>
          </a:solidFill>
          <a:ln/>
        </p:spPr>
      </p:sp>
      <p:sp>
        <p:nvSpPr>
          <p:cNvPr id="5" name="Shape 3"/>
          <p:cNvSpPr/>
          <p:nvPr/>
        </p:nvSpPr>
        <p:spPr>
          <a:xfrm>
            <a:off x="1124712" y="1741932"/>
            <a:ext cx="512064" cy="512064"/>
          </a:xfrm>
          <a:prstGeom prst="line">
            <a:avLst/>
          </a:prstGeom>
          <a:noFill/>
          <a:ln w="50800">
            <a:solidFill>
              <a:srgbClr val="1B3B6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559052" y="2176272"/>
            <a:ext cx="219456" cy="219456"/>
          </a:xfrm>
          <a:prstGeom prst="ellipse">
            <a:avLst/>
          </a:prstGeom>
          <a:solidFill>
            <a:srgbClr val="1B3B6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40080" y="3200400"/>
            <a:ext cx="2057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Direction Signals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3223260" y="1645920"/>
            <a:ext cx="1280160" cy="1280160"/>
          </a:xfrm>
          <a:prstGeom prst="ellipse">
            <a:avLst/>
          </a:prstGeom>
          <a:solidFill>
            <a:srgbClr val="EDEEF0"/>
          </a:solidFill>
          <a:ln w="38100">
            <a:solidFill>
              <a:srgbClr val="1B3B6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223260" y="1645920"/>
            <a:ext cx="1280160" cy="1280160"/>
          </a:xfrm>
          <a:prstGeom prst="pie">
            <a:avLst>
              <a:gd name="adj1" fmla="val 12000000"/>
              <a:gd name="adj2" fmla="val 20400000"/>
            </a:avLst>
          </a:prstGeom>
          <a:solidFill>
            <a:srgbClr val="1B3B6F"/>
          </a:solidFill>
          <a:ln/>
        </p:spPr>
      </p:sp>
      <p:sp>
        <p:nvSpPr>
          <p:cNvPr id="10" name="Shape 8"/>
          <p:cNvSpPr/>
          <p:nvPr/>
        </p:nvSpPr>
        <p:spPr>
          <a:xfrm>
            <a:off x="3319272" y="1741932"/>
            <a:ext cx="512064" cy="512064"/>
          </a:xfrm>
          <a:prstGeom prst="line">
            <a:avLst/>
          </a:prstGeom>
          <a:noFill/>
          <a:ln w="50800">
            <a:solidFill>
              <a:srgbClr val="1B3B6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753612" y="2176272"/>
            <a:ext cx="219456" cy="219456"/>
          </a:xfrm>
          <a:prstGeom prst="ellipse">
            <a:avLst/>
          </a:prstGeom>
          <a:solidFill>
            <a:srgbClr val="1B3B6F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2834640" y="3200400"/>
            <a:ext cx="2057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Speedometer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17820" y="1645920"/>
            <a:ext cx="1280160" cy="1280160"/>
          </a:xfrm>
          <a:prstGeom prst="ellipse">
            <a:avLst/>
          </a:prstGeom>
          <a:solidFill>
            <a:srgbClr val="EDEEF0"/>
          </a:solidFill>
          <a:ln w="38100">
            <a:solidFill>
              <a:srgbClr val="1B3B6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417820" y="1645920"/>
            <a:ext cx="1280160" cy="1280160"/>
          </a:xfrm>
          <a:prstGeom prst="pie">
            <a:avLst>
              <a:gd name="adj1" fmla="val 12000000"/>
              <a:gd name="adj2" fmla="val 20400000"/>
            </a:avLst>
          </a:prstGeom>
          <a:solidFill>
            <a:srgbClr val="5B7FA6"/>
          </a:solidFill>
          <a:ln/>
        </p:spPr>
      </p:sp>
      <p:sp>
        <p:nvSpPr>
          <p:cNvPr id="15" name="Shape 13"/>
          <p:cNvSpPr/>
          <p:nvPr/>
        </p:nvSpPr>
        <p:spPr>
          <a:xfrm>
            <a:off x="5513832" y="1741932"/>
            <a:ext cx="512064" cy="512064"/>
          </a:xfrm>
          <a:prstGeom prst="line">
            <a:avLst/>
          </a:prstGeom>
          <a:noFill/>
          <a:ln w="50800">
            <a:solidFill>
              <a:srgbClr val="1B3B6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948172" y="2176272"/>
            <a:ext cx="219456" cy="219456"/>
          </a:xfrm>
          <a:prstGeom prst="ellipse">
            <a:avLst/>
          </a:prstGeom>
          <a:solidFill>
            <a:srgbClr val="1B3B6F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029200" y="3200400"/>
            <a:ext cx="2057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Tachometer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7612380" y="1645920"/>
            <a:ext cx="1280160" cy="1280160"/>
          </a:xfrm>
          <a:prstGeom prst="ellipse">
            <a:avLst/>
          </a:prstGeom>
          <a:solidFill>
            <a:srgbClr val="EDEEF0"/>
          </a:solidFill>
          <a:ln w="38100">
            <a:solidFill>
              <a:srgbClr val="1B3B6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612380" y="1645920"/>
            <a:ext cx="1280160" cy="1280160"/>
          </a:xfrm>
          <a:prstGeom prst="pie">
            <a:avLst>
              <a:gd name="adj1" fmla="val 12000000"/>
              <a:gd name="adj2" fmla="val 20400000"/>
            </a:avLst>
          </a:prstGeom>
          <a:solidFill>
            <a:srgbClr val="C0392B"/>
          </a:solidFill>
          <a:ln/>
        </p:spPr>
      </p:sp>
      <p:sp>
        <p:nvSpPr>
          <p:cNvPr id="20" name="Shape 18"/>
          <p:cNvSpPr/>
          <p:nvPr/>
        </p:nvSpPr>
        <p:spPr>
          <a:xfrm>
            <a:off x="7708392" y="1741932"/>
            <a:ext cx="512064" cy="512064"/>
          </a:xfrm>
          <a:prstGeom prst="line">
            <a:avLst/>
          </a:prstGeom>
          <a:noFill/>
          <a:ln w="50800">
            <a:solidFill>
              <a:srgbClr val="1B3B6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142732" y="2176272"/>
            <a:ext cx="219456" cy="219456"/>
          </a:xfrm>
          <a:prstGeom prst="ellipse">
            <a:avLst/>
          </a:prstGeom>
          <a:solidFill>
            <a:srgbClr val="1B3B6F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7223760" y="3200400"/>
            <a:ext cx="2057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 Gauge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9806940" y="1645920"/>
            <a:ext cx="1280160" cy="1280160"/>
          </a:xfrm>
          <a:prstGeom prst="ellipse">
            <a:avLst/>
          </a:prstGeom>
          <a:solidFill>
            <a:srgbClr val="EDEEF0"/>
          </a:solidFill>
          <a:ln w="38100">
            <a:solidFill>
              <a:srgbClr val="1B3B6F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806940" y="1645920"/>
            <a:ext cx="1280160" cy="1280160"/>
          </a:xfrm>
          <a:prstGeom prst="pie">
            <a:avLst>
              <a:gd name="adj1" fmla="val 12000000"/>
              <a:gd name="adj2" fmla="val 20400000"/>
            </a:avLst>
          </a:prstGeom>
          <a:solidFill>
            <a:srgbClr val="2E7D32"/>
          </a:solidFill>
          <a:ln/>
        </p:spPr>
      </p:sp>
      <p:sp>
        <p:nvSpPr>
          <p:cNvPr id="25" name="Shape 23"/>
          <p:cNvSpPr/>
          <p:nvPr/>
        </p:nvSpPr>
        <p:spPr>
          <a:xfrm>
            <a:off x="9902952" y="1741932"/>
            <a:ext cx="512064" cy="512064"/>
          </a:xfrm>
          <a:prstGeom prst="line">
            <a:avLst/>
          </a:prstGeom>
          <a:noFill/>
          <a:ln w="50800">
            <a:solidFill>
              <a:srgbClr val="1B3B6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0337292" y="2176272"/>
            <a:ext cx="219456" cy="219456"/>
          </a:xfrm>
          <a:prstGeom prst="ellipse">
            <a:avLst/>
          </a:prstGeom>
          <a:solidFill>
            <a:srgbClr val="1B3B6F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418320" y="3200400"/>
            <a:ext cx="2057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Fuel Gauge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29" name="Text 27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7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Drivers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73736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 of customers</a:t>
            </a:r>
            <a:endParaRPr lang="en-US" sz="19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 rate</a:t>
            </a:r>
            <a:endParaRPr lang="en-US" sz="19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sales</a:t>
            </a:r>
            <a:endParaRPr lang="en-US" sz="19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Expenses</a:t>
            </a:r>
            <a:endParaRPr lang="en-US" sz="19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customers rate you, on a scale from 1–10</a:t>
            </a:r>
            <a:endParaRPr lang="en-US" sz="19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Anything else that is a key driver of your business</a:t>
            </a:r>
            <a:endParaRPr lang="en-US" sz="19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731520" y="5760720"/>
            <a:ext cx="320040" cy="320040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143000" y="571500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2468880" y="5760720"/>
            <a:ext cx="320040" cy="320040"/>
          </a:xfrm>
          <a:prstGeom prst="ellipse">
            <a:avLst/>
          </a:prstGeom>
          <a:solidFill>
            <a:srgbClr val="D4A017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2880360" y="571500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YELLOW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206240" y="5760720"/>
            <a:ext cx="320040" cy="320040"/>
          </a:xfrm>
          <a:prstGeom prst="ellipse">
            <a:avLst/>
          </a:prstGeom>
          <a:solidFill>
            <a:srgbClr val="2E7D3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617720" y="571500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463040"/>
            <a:ext cx="2011680" cy="2011680"/>
          </a:xfrm>
          <a:prstGeom prst="ellipse">
            <a:avLst/>
          </a:prstGeom>
          <a:solidFill>
            <a:srgbClr val="EDEEF0"/>
          </a:solidFill>
          <a:ln w="38100">
            <a:solidFill>
              <a:srgbClr val="1B3B6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31520" y="1463040"/>
            <a:ext cx="2011680" cy="2011680"/>
          </a:xfrm>
          <a:prstGeom prst="pie">
            <a:avLst>
              <a:gd name="adj1" fmla="val 12000000"/>
              <a:gd name="adj2" fmla="val 20400000"/>
            </a:avLst>
          </a:prstGeom>
          <a:solidFill>
            <a:srgbClr val="1B3B6F"/>
          </a:solidFill>
          <a:ln/>
        </p:spPr>
      </p:sp>
      <p:sp>
        <p:nvSpPr>
          <p:cNvPr id="4" name="Shape 2"/>
          <p:cNvSpPr/>
          <p:nvPr/>
        </p:nvSpPr>
        <p:spPr>
          <a:xfrm>
            <a:off x="882396" y="1613916"/>
            <a:ext cx="804672" cy="804672"/>
          </a:xfrm>
          <a:prstGeom prst="line">
            <a:avLst/>
          </a:prstGeom>
          <a:noFill/>
          <a:ln w="50800">
            <a:solidFill>
              <a:srgbClr val="1B3B6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627632" y="2359152"/>
            <a:ext cx="219456" cy="219456"/>
          </a:xfrm>
          <a:prstGeom prst="ellipse">
            <a:avLst/>
          </a:prstGeom>
          <a:solidFill>
            <a:srgbClr val="1B3B6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3017520" y="64008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Speedometer</a:t>
            </a:r>
            <a:endParaRPr lang="en-US" sz="3200" dirty="0"/>
          </a:p>
        </p:txBody>
      </p:sp>
      <p:sp>
        <p:nvSpPr>
          <p:cNvPr id="7" name="Text 5"/>
          <p:cNvSpPr txBox="1"/>
          <p:nvPr/>
        </p:nvSpPr>
        <p:spPr>
          <a:xfrm>
            <a:off x="3017520" y="141732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Measures movement of a car. A business could measure movement as: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3749040"/>
            <a:ext cx="105156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 growth</a:t>
            </a:r>
            <a:endParaRPr lang="en-US" sz="19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growth</a:t>
            </a:r>
            <a:endParaRPr lang="en-US" sz="19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share growth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7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463040"/>
            <a:ext cx="2011680" cy="2011680"/>
          </a:xfrm>
          <a:prstGeom prst="ellipse">
            <a:avLst/>
          </a:prstGeom>
          <a:solidFill>
            <a:srgbClr val="EDEEF0"/>
          </a:solidFill>
          <a:ln w="38100">
            <a:solidFill>
              <a:srgbClr val="1B3B6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31520" y="1463040"/>
            <a:ext cx="2011680" cy="2011680"/>
          </a:xfrm>
          <a:prstGeom prst="pie">
            <a:avLst>
              <a:gd name="adj1" fmla="val 12000000"/>
              <a:gd name="adj2" fmla="val 20400000"/>
            </a:avLst>
          </a:prstGeom>
          <a:solidFill>
            <a:srgbClr val="5B7FA6"/>
          </a:solidFill>
          <a:ln/>
        </p:spPr>
      </p:sp>
      <p:sp>
        <p:nvSpPr>
          <p:cNvPr id="4" name="Shape 2"/>
          <p:cNvSpPr/>
          <p:nvPr/>
        </p:nvSpPr>
        <p:spPr>
          <a:xfrm>
            <a:off x="882396" y="1613916"/>
            <a:ext cx="804672" cy="804672"/>
          </a:xfrm>
          <a:prstGeom prst="line">
            <a:avLst/>
          </a:prstGeom>
          <a:noFill/>
          <a:ln w="50800">
            <a:solidFill>
              <a:srgbClr val="1B3B6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627632" y="2359152"/>
            <a:ext cx="219456" cy="219456"/>
          </a:xfrm>
          <a:prstGeom prst="ellipse">
            <a:avLst/>
          </a:prstGeom>
          <a:solidFill>
            <a:srgbClr val="1B3B6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3017520" y="64008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Tachometer</a:t>
            </a:r>
            <a:endParaRPr lang="en-US" sz="3200" dirty="0"/>
          </a:p>
        </p:txBody>
      </p:sp>
      <p:sp>
        <p:nvSpPr>
          <p:cNvPr id="7" name="Text 5"/>
          <p:cNvSpPr txBox="1"/>
          <p:nvPr/>
        </p:nvSpPr>
        <p:spPr>
          <a:xfrm>
            <a:off x="3017520" y="141732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Measures wheel rotation on a car. To evaluate rotation in a business, review: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3749040"/>
            <a:ext cx="105156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Operating cycle</a:t>
            </a:r>
            <a:endParaRPr lang="en-US" sz="19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Conversion cycle / rate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7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463040"/>
            <a:ext cx="2011680" cy="2011680"/>
          </a:xfrm>
          <a:prstGeom prst="ellipse">
            <a:avLst/>
          </a:prstGeom>
          <a:solidFill>
            <a:srgbClr val="EDEEF0"/>
          </a:solidFill>
          <a:ln w="38100">
            <a:solidFill>
              <a:srgbClr val="1B3B6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31520" y="1463040"/>
            <a:ext cx="2011680" cy="2011680"/>
          </a:xfrm>
          <a:prstGeom prst="pie">
            <a:avLst>
              <a:gd name="adj1" fmla="val 12000000"/>
              <a:gd name="adj2" fmla="val 20400000"/>
            </a:avLst>
          </a:prstGeom>
          <a:solidFill>
            <a:srgbClr val="C0392B"/>
          </a:solidFill>
          <a:ln/>
        </p:spPr>
      </p:sp>
      <p:sp>
        <p:nvSpPr>
          <p:cNvPr id="4" name="Shape 2"/>
          <p:cNvSpPr/>
          <p:nvPr/>
        </p:nvSpPr>
        <p:spPr>
          <a:xfrm>
            <a:off x="882396" y="1613916"/>
            <a:ext cx="804672" cy="804672"/>
          </a:xfrm>
          <a:prstGeom prst="line">
            <a:avLst/>
          </a:prstGeom>
          <a:noFill/>
          <a:ln w="50800">
            <a:solidFill>
              <a:srgbClr val="1B3B6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627632" y="2359152"/>
            <a:ext cx="219456" cy="219456"/>
          </a:xfrm>
          <a:prstGeom prst="ellipse">
            <a:avLst/>
          </a:prstGeom>
          <a:solidFill>
            <a:srgbClr val="1B3B6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3017520" y="64008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Temperature Gauge</a:t>
            </a:r>
            <a:endParaRPr lang="en-US" sz="3200" dirty="0"/>
          </a:p>
        </p:txBody>
      </p:sp>
      <p:sp>
        <p:nvSpPr>
          <p:cNvPr id="7" name="Text 5"/>
          <p:cNvSpPr txBox="1"/>
          <p:nvPr/>
        </p:nvSpPr>
        <p:spPr>
          <a:xfrm>
            <a:off x="3017520" y="141732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Measures the engine coolant temperature — the system that maintains operational efficiency. Is YOUR business hot or cold?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3749040"/>
            <a:ext cx="105156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Profit margins</a:t>
            </a:r>
            <a:endParaRPr lang="en-US" sz="19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Accounts receivable</a:t>
            </a:r>
            <a:endParaRPr lang="en-US" sz="19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Accounts payable</a:t>
            </a:r>
            <a:endParaRPr lang="en-US" sz="19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Inventory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463040"/>
            <a:ext cx="2011680" cy="2011680"/>
          </a:xfrm>
          <a:prstGeom prst="ellipse">
            <a:avLst/>
          </a:prstGeom>
          <a:solidFill>
            <a:srgbClr val="EDEEF0"/>
          </a:solidFill>
          <a:ln w="38100">
            <a:solidFill>
              <a:srgbClr val="1B3B6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31520" y="1463040"/>
            <a:ext cx="2011680" cy="2011680"/>
          </a:xfrm>
          <a:prstGeom prst="pie">
            <a:avLst>
              <a:gd name="adj1" fmla="val 12000000"/>
              <a:gd name="adj2" fmla="val 20400000"/>
            </a:avLst>
          </a:prstGeom>
          <a:solidFill>
            <a:srgbClr val="2E7D32"/>
          </a:solidFill>
          <a:ln/>
        </p:spPr>
      </p:sp>
      <p:sp>
        <p:nvSpPr>
          <p:cNvPr id="4" name="Shape 2"/>
          <p:cNvSpPr/>
          <p:nvPr/>
        </p:nvSpPr>
        <p:spPr>
          <a:xfrm>
            <a:off x="882396" y="1613916"/>
            <a:ext cx="804672" cy="804672"/>
          </a:xfrm>
          <a:prstGeom prst="line">
            <a:avLst/>
          </a:prstGeom>
          <a:noFill/>
          <a:ln w="50800">
            <a:solidFill>
              <a:srgbClr val="1B3B6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627632" y="2359152"/>
            <a:ext cx="219456" cy="219456"/>
          </a:xfrm>
          <a:prstGeom prst="ellipse">
            <a:avLst/>
          </a:prstGeom>
          <a:solidFill>
            <a:srgbClr val="1B3B6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3017520" y="64008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Fuel Gauge</a:t>
            </a:r>
            <a:endParaRPr lang="en-US" sz="3200" dirty="0"/>
          </a:p>
        </p:txBody>
      </p:sp>
      <p:sp>
        <p:nvSpPr>
          <p:cNvPr id="7" name="Text 5"/>
          <p:cNvSpPr txBox="1"/>
          <p:nvPr/>
        </p:nvSpPr>
        <p:spPr>
          <a:xfrm>
            <a:off x="3017520" y="141732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Measures how much fuel (power) remains in the tank. No fuel, no power. No power, movement stops. What fuels your business?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3749040"/>
            <a:ext cx="105156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strategy</a:t>
            </a:r>
            <a:endParaRPr lang="en-US" sz="19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infusion</a:t>
            </a:r>
            <a:endParaRPr lang="en-US" sz="19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 engagement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7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B3B6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2377440"/>
            <a:ext cx="1069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There Is No Need for a Dashboard With Key Indicators if the Vehicle Is Not Moving.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3657600"/>
            <a:ext cx="106984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must get moving! Someone must steer.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7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Is the Business Steered?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731520" y="3200400"/>
            <a:ext cx="320040" cy="320040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143000" y="315468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2468880" y="3200400"/>
            <a:ext cx="320040" cy="320040"/>
          </a:xfrm>
          <a:prstGeom prst="ellipse">
            <a:avLst/>
          </a:prstGeom>
          <a:solidFill>
            <a:srgbClr val="D4A01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880360" y="315468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YELLOW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206240" y="3200400"/>
            <a:ext cx="320040" cy="320040"/>
          </a:xfrm>
          <a:prstGeom prst="ellipse">
            <a:avLst/>
          </a:prstGeom>
          <a:solidFill>
            <a:srgbClr val="2E7D3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17720" y="315468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7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Businesses Are Steered by Key Decision Makers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640080" y="2286000"/>
            <a:ext cx="1737360" cy="1188720"/>
          </a:xfrm>
          <a:prstGeom prst="roundRect">
            <a:avLst>
              <a:gd name="adj" fmla="val 6154"/>
            </a:avLst>
          </a:prstGeom>
          <a:solidFill>
            <a:srgbClr val="1B3B6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2286000"/>
            <a:ext cx="1737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CFO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2514600" y="2286000"/>
            <a:ext cx="1737360" cy="1188720"/>
          </a:xfrm>
          <a:prstGeom prst="roundRect">
            <a:avLst>
              <a:gd name="adj" fmla="val 6154"/>
            </a:avLst>
          </a:prstGeom>
          <a:solidFill>
            <a:srgbClr val="1B3B6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514600" y="2286000"/>
            <a:ext cx="1737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Owners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389120" y="2286000"/>
            <a:ext cx="1737360" cy="1188720"/>
          </a:xfrm>
          <a:prstGeom prst="roundRect">
            <a:avLst>
              <a:gd name="adj" fmla="val 6154"/>
            </a:avLst>
          </a:prstGeom>
          <a:solidFill>
            <a:srgbClr val="1B3B6F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389120" y="2286000"/>
            <a:ext cx="1737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Managers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63640" y="2286000"/>
            <a:ext cx="1737360" cy="1188720"/>
          </a:xfrm>
          <a:prstGeom prst="roundRect">
            <a:avLst>
              <a:gd name="adj" fmla="val 6154"/>
            </a:avLst>
          </a:prstGeom>
          <a:solidFill>
            <a:srgbClr val="1B3B6F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263640" y="2286000"/>
            <a:ext cx="1737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138160" y="2286000"/>
            <a:ext cx="1737360" cy="1188720"/>
          </a:xfrm>
          <a:prstGeom prst="roundRect">
            <a:avLst>
              <a:gd name="adj" fmla="val 6154"/>
            </a:avLst>
          </a:prstGeom>
          <a:solidFill>
            <a:srgbClr val="1B3B6F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138160" y="2286000"/>
            <a:ext cx="1737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Directors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10012680" y="2286000"/>
            <a:ext cx="1737360" cy="1188720"/>
          </a:xfrm>
          <a:prstGeom prst="roundRect">
            <a:avLst>
              <a:gd name="adj" fmla="val 6154"/>
            </a:avLst>
          </a:prstGeom>
          <a:solidFill>
            <a:srgbClr val="1B3B6F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10012680" y="2286000"/>
            <a:ext cx="1737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CEO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7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B3B6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2377440"/>
            <a:ext cx="1069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Steering Must Be Deliberate and Purposeful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3657600"/>
            <a:ext cx="106984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Steering your business requires that you Coach.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7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Coaching Is Your Signal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73736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800"/>
              </a:spcAft>
              <a:buSzPct val="100000"/>
              <a:buChar char="•"/>
            </a:pPr>
            <a:r>
              <a:rPr lang="en-US" sz="2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Coaching is the tool used to communicate.</a:t>
            </a:r>
            <a:endParaRPr lang="en-US" sz="2200" dirty="0"/>
          </a:p>
          <a:p>
            <a:pPr marL="342900" indent="-342900">
              <a:spcAft>
                <a:spcPts val="1800"/>
              </a:spcAft>
              <a:buSzPct val="100000"/>
              <a:buChar char="•"/>
            </a:pPr>
            <a:r>
              <a:rPr lang="en-US" sz="2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must signal before changing lanes, making turns, and slowing down.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7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Happens if You Don't Use Signals?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3520440" cy="2194560"/>
          </a:xfrm>
          <a:prstGeom prst="roundRect">
            <a:avLst>
              <a:gd name="adj" fmla="val 3333"/>
            </a:avLst>
          </a:prstGeom>
          <a:solidFill>
            <a:srgbClr val="EDEEF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31520" y="2011680"/>
            <a:ext cx="3154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C039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Accidents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83464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Distorted branding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4297680" y="1828800"/>
            <a:ext cx="3520440" cy="2194560"/>
          </a:xfrm>
          <a:prstGeom prst="roundRect">
            <a:avLst>
              <a:gd name="adj" fmla="val 3333"/>
            </a:avLst>
          </a:prstGeom>
          <a:solidFill>
            <a:srgbClr val="EDEEF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480560" y="2011680"/>
            <a:ext cx="3154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C039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By-Pass Your Exit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4480560" y="283464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Missed opportunities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046720" y="1828800"/>
            <a:ext cx="3520440" cy="2194560"/>
          </a:xfrm>
          <a:prstGeom prst="roundRect">
            <a:avLst>
              <a:gd name="adj" fmla="val 3333"/>
            </a:avLst>
          </a:prstGeom>
          <a:solidFill>
            <a:srgbClr val="EDEEF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229600" y="2011680"/>
            <a:ext cx="3154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C039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Road Rage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8229600" y="283464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Unhappy employees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7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Do I Use My Signals Effectively?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2057400" y="1645920"/>
            <a:ext cx="914400" cy="914400"/>
          </a:xfrm>
          <a:prstGeom prst="ellipse">
            <a:avLst/>
          </a:prstGeom>
          <a:solidFill>
            <a:srgbClr val="1B3B6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2057400" y="164592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74320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B886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Observe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383280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 attention to what's happening in your business and market.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715000" y="1645920"/>
            <a:ext cx="914400" cy="914400"/>
          </a:xfrm>
          <a:prstGeom prst="ellipse">
            <a:avLst/>
          </a:prstGeom>
          <a:solidFill>
            <a:srgbClr val="1B3B6F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715000" y="164592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200" dirty="0"/>
          </a:p>
        </p:txBody>
      </p:sp>
      <p:sp>
        <p:nvSpPr>
          <p:cNvPr id="9" name="Text 7"/>
          <p:cNvSpPr txBox="1"/>
          <p:nvPr/>
        </p:nvSpPr>
        <p:spPr>
          <a:xfrm>
            <a:off x="4480560" y="274320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B886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Investigate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4480560" y="3383280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 into the data behind what you observe.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9372600" y="1645920"/>
            <a:ext cx="914400" cy="914400"/>
          </a:xfrm>
          <a:prstGeom prst="ellipse">
            <a:avLst/>
          </a:prstGeom>
          <a:solidFill>
            <a:srgbClr val="1B3B6F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372600" y="164592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200" dirty="0"/>
          </a:p>
        </p:txBody>
      </p:sp>
      <p:sp>
        <p:nvSpPr>
          <p:cNvPr id="13" name="Text 11"/>
          <p:cNvSpPr txBox="1"/>
          <p:nvPr/>
        </p:nvSpPr>
        <p:spPr>
          <a:xfrm>
            <a:off x="8138160" y="274320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B886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Leverage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8138160" y="3383280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what you've learned to make deliberate moves.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7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Resources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01168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800"/>
              </a:spcAft>
              <a:buSzPct val="100000"/>
              <a:buChar char="•"/>
            </a:pPr>
            <a:r>
              <a:rPr lang="en-US" sz="2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www.thedash.com</a:t>
            </a:r>
            <a:endParaRPr lang="en-US" sz="2200" dirty="0"/>
          </a:p>
          <a:p>
            <a:pPr marL="342900" indent="-342900">
              <a:spcAft>
                <a:spcPts val="1800"/>
              </a:spcAft>
              <a:buSzPct val="100000"/>
              <a:buChar char="•"/>
            </a:pPr>
            <a:r>
              <a:rPr lang="en-US" sz="2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YouTube</a:t>
            </a:r>
            <a:endParaRPr lang="en-US" sz="2200" dirty="0"/>
          </a:p>
          <a:p>
            <a:pPr marL="342900" indent="-342900">
              <a:spcAft>
                <a:spcPts val="1800"/>
              </a:spcAft>
              <a:buSzPct val="100000"/>
              <a:buChar char="•"/>
            </a:pPr>
            <a:r>
              <a:rPr lang="en-US" sz="2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www.usbank.com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7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Disclaimer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371600"/>
            <a:ext cx="1051560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1400"/>
              </a:spcAft>
              <a:buNone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presentation is provided for educational purposes as part of the HopeBuilds: Dynamic Business Development Program (DBDP) and does not constitute legal, financial, tax, or other professional advice. Participants should consult a qualified professional before making business, legal, or financial decisions.</a:t>
            </a:r>
            <a:endParaRPr lang="en-US" sz="16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Completion of this program does not guarantee funding, loan approval, business success, or any specific outcome.</a:t>
            </a:r>
            <a:endParaRPr lang="en-US" sz="16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Participation in DBDP is voluntary, and Word of Hope Ministries, Inc. is not liable for loss, injury, or damages arising from a participant's involvement in the program.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program policies, including data use, photo/media release, and liability terms, are available from WOHM upon request.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B3B6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256032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34747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594360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of Hope Ministries, Inc.  |  2677 N. 40th Street, Milwaukee, WI 53210  |  414-447-1965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2026-09-29T17:39:36Z</dcterms:created>
  <dcterms:modified xsi:type="dcterms:W3CDTF">2026-09-29T17:39:36Z</dcterms:modified>
</cp:coreProperties>
</file>