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notesMasterIdLst>
    <p:notesMasterId r:id="rId3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3B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55480" y="365760"/>
            <a:ext cx="2103120" cy="2103120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/>
        </p:spPr>
      </p:sp>
      <p:pic>
        <p:nvPicPr>
          <p:cNvPr id="3" name="Image 0" descr="/home/claude/dbdp_assets/wohm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2640" y="502920"/>
            <a:ext cx="1828800" cy="18288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40080" y="2286000"/>
            <a:ext cx="8686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WEEK 6 — Marketing &amp; Branding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3566160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</a:t>
            </a:r>
            <a:endParaRPr lang="en-US" sz="17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56692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Facilitator: TBD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59893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developed by Gregory Robinson III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Introduction &amp; Objectives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6304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Overview of Marketing, Advertising, and Press Releases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Understanding how to market your business through social media platforms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benefits of advertising, press releases, and marketing your company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how marketing and branding are beneficial for your company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the effect social media and the internet have on your company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how to utilize different design sources to easily market your company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Marketing?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900" i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“Marketing is the activity, set of institutions, and processes for creating, communicating, delivering, and exchanging offerings that have value for customers, clients, partners, and society at large.”</a:t>
            </a:r>
            <a:endParaRPr lang="en-US" sz="19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(American Marketing Association)</a:t>
            </a:r>
            <a:endParaRPr lang="en-US" sz="19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you think of marketing, what comes to mind?</a:t>
            </a:r>
            <a:endParaRPr lang="en-US" sz="19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Examples of Marketing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3520440" cy="1737360"/>
          </a:xfrm>
          <a:prstGeom prst="roundRect">
            <a:avLst>
              <a:gd name="adj" fmla="val 4211"/>
            </a:avLst>
          </a:prstGeom>
          <a:solidFill>
            <a:srgbClr val="EDEEF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31520" y="160020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05740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Marketing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97680" y="1463040"/>
            <a:ext cx="3520440" cy="1737360"/>
          </a:xfrm>
          <a:prstGeom prst="roundRect">
            <a:avLst>
              <a:gd name="adj" fmla="val 4211"/>
            </a:avLst>
          </a:prstGeom>
          <a:solidFill>
            <a:srgbClr val="EDEEF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480560" y="160020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4480560" y="205740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Management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8046720" y="1463040"/>
            <a:ext cx="3520440" cy="1737360"/>
          </a:xfrm>
          <a:prstGeom prst="roundRect">
            <a:avLst>
              <a:gd name="adj" fmla="val 4211"/>
            </a:avLst>
          </a:prstGeom>
          <a:solidFill>
            <a:srgbClr val="EDEEF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229600" y="160020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8229600" y="205740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Advertising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3429000"/>
            <a:ext cx="3520440" cy="1737360"/>
          </a:xfrm>
          <a:prstGeom prst="roundRect">
            <a:avLst>
              <a:gd name="adj" fmla="val 4211"/>
            </a:avLst>
          </a:prstGeom>
          <a:solidFill>
            <a:srgbClr val="EDEEF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31520" y="356616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731520" y="402336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Relations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297680" y="3429000"/>
            <a:ext cx="3520440" cy="1737360"/>
          </a:xfrm>
          <a:prstGeom prst="roundRect">
            <a:avLst>
              <a:gd name="adj" fmla="val 4211"/>
            </a:avLst>
          </a:prstGeom>
          <a:solidFill>
            <a:srgbClr val="EDEEF0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480560" y="356616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4480560" y="402336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Engine Marketing (SEM)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8046720" y="3429000"/>
            <a:ext cx="3520440" cy="1737360"/>
          </a:xfrm>
          <a:prstGeom prst="roundRect">
            <a:avLst>
              <a:gd name="adj" fmla="val 4211"/>
            </a:avLst>
          </a:prstGeom>
          <a:solidFill>
            <a:srgbClr val="EDEEF0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8229600" y="356616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229600" y="402336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Media Marketing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Content Marketing</a:t>
            </a:r>
            <a:endParaRPr lang="en-US" sz="25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371600"/>
            <a:ext cx="67665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Definition: anything that delivers information to an audience.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Goal: create valuable and useful content that promotes a company over time. Example: a podcast you listen to in the car, or your favorite morning newsletter.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— know the goals or message you want to get across to consumers.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Produce — how will you make this content, how long will it take, when will you launch it?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Payoff — how much will it cost to make, and how much will you earn from it?</a:t>
            </a:r>
            <a:endParaRPr lang="en-US" sz="1400" dirty="0"/>
          </a:p>
        </p:txBody>
      </p:sp>
      <p:pic>
        <p:nvPicPr>
          <p:cNvPr id="4" name="Image 0" descr="/home/claude/dbdp_mktg_assets/content-marketing-wheel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863840" y="1371600"/>
            <a:ext cx="3749040" cy="37490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Content Marketing — Notable Examples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82880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2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 Kardashian</a:t>
            </a:r>
            <a:endParaRPr lang="en-US" sz="22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2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Keith Lee</a:t>
            </a:r>
            <a:endParaRPr lang="en-US" sz="22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2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Beast</a:t>
            </a:r>
            <a:endParaRPr lang="en-US" sz="22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2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 — Kai Cenat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Brand &amp; Brand Management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brand is a type of product manufactured by a particular company under a particular name. Example: Gucci, Kellogg, Shein, Forever 21.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are some of your favorite name brands?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management is understanding why different groups of people act in different ways — while always staying focused on the big picture and creating a lasting tagline.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taglines: Nike, Nationwide, State Farm, Red Robin.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Advertising</a:t>
            </a:r>
            <a:endParaRPr lang="en-US" sz="25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371600"/>
            <a:ext cx="67665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Advertising is the process of persuasively communicating with consumers through paid mediums.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It's a way for you or your company to uniquely connect with consumers — finding the weird and making it funny or understandable.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questions: Who are you trying to reach? How can you best reach that audience? Are you open to feedback?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Examples: posters, social media ads, commercials, word of mouth.</a:t>
            </a:r>
            <a:endParaRPr lang="en-US" sz="1500" dirty="0"/>
          </a:p>
        </p:txBody>
      </p:sp>
      <p:pic>
        <p:nvPicPr>
          <p:cNvPr id="4" name="Image 0" descr="/home/claude/dbdp_mktg_assets/advertising-sign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863840" y="1371600"/>
            <a:ext cx="3749040" cy="37490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Public Relations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Definition: the professional maintenance of a favorable public image by a company, organization, or individual — managing how others see and feel about a person, brand, or company.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corporations, PR focuses on maintaining a positive image while handling media requests and shareholder inquiries — especially important to defray outcry following negative news.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Bad press isn't always the worst outcome — it's a way for companies to spin a story toward a positive outcome. Examples: Tylenol, Kobe Bryant, COVID.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Public Relations — Press Release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press release is a written document sent to journalists or media outlets to announce something newsworthy — an upcoming event, company accomplishment, or community benefit.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catchy headline summarizing the main point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dateline (date and location)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introduction answering the 5 Ws: who, what, when, where, why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body with supporting details and facts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boilerplate with background on the organization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contact section with name, phone, and email</a:t>
            </a:r>
            <a:endParaRPr lang="en-US" sz="15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to Look For When Hiring for PR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73736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passionate voice, and the ability to express it in writing</a:t>
            </a:r>
            <a:endParaRPr lang="en-US" sz="20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love of researching and collecting interesting information</a:t>
            </a:r>
            <a:endParaRPr lang="en-US" sz="20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ability to put yourself in someone else's shoes to understand their desires and frustrations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Social Media Marketing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Aims to leverage social media's massive reach to develop relationships with consumers, promote brand awareness, and drive traffic to a website or store.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Brands can reach consumers across the world, at all times of day, instantly.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Encompasses everything from responding to customer comments, to developing hashtag campaigns, to planning and composing posts.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are your favorite social platforms, and how do you use them?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Social Media Calendars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73736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regular calendar you set up for posting on your social media sites.</a:t>
            </a:r>
            <a:endParaRPr lang="en-US" sz="19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— planning for a Nov. 11 event: post at least twice one month in advance, then daily for the two weeks leading up to the event.</a:t>
            </a:r>
            <a:endParaRPr lang="en-US" sz="19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Posts don't all have to be the same format — mix in story shares, creative reminders, or content-creator collaborations.</a:t>
            </a:r>
            <a:endParaRPr lang="en-US" sz="19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Facebook for Business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 a personal Facebook account to confirm your identity, then go to business.facebook.com/overview and click Create Account.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 your business name, your name, work email, and business details, then create a Facebook Page with all necessary information.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Facebook offers many ways to market your business — creating events, sharing and commenting with peers, and exchanging business information with new connections.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create an event: open the Events tab, click Create Event, enter the name/date/time/location, choose in-person or virtual, add a description, and click Create.</a:t>
            </a:r>
            <a:endParaRPr lang="en-US" sz="15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Instagram for Business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Instagram is a photo and video sharing platform (owned by Meta) — media can be edited with filters, organized by hashtags, and geotagged. Posts can be public or shared with approved followers only.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Creating a business profile: connect your existing social accounts, use your business name (or something closely tied to it), and make sure your logo is ready before you set up your profile picture.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your business info and link to your website or booking site.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Instagram — Content Types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Reels</a:t>
            </a:r>
            <a:endParaRPr lang="en-US" sz="1700" dirty="0"/>
          </a:p>
          <a:p>
            <a:pPr lvl="1" marL="685800" indent="-342900">
              <a:spcAft>
                <a:spcPts val="800"/>
              </a:spcAft>
              <a:buSzPct val="100000"/>
              <a:buChar char="▪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Videos that can be shared as posts on your regular Instagram page.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Story</a:t>
            </a:r>
            <a:endParaRPr lang="en-US" sz="1700" dirty="0"/>
          </a:p>
          <a:p>
            <a:pPr lvl="1" marL="685800" indent="-342900">
              <a:spcAft>
                <a:spcPts val="800"/>
              </a:spcAft>
              <a:buSzPct val="100000"/>
              <a:buChar char="▪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Videos or pictures you post or share for only 24 hours.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Posts</a:t>
            </a:r>
            <a:endParaRPr lang="en-US" sz="1700" dirty="0"/>
          </a:p>
          <a:p>
            <a:pPr lvl="1" marL="685800" indent="-342900">
              <a:spcAft>
                <a:spcPts val="800"/>
              </a:spcAft>
              <a:buSzPct val="100000"/>
              <a:buChar char="▪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pictures or videos that stay on your page until you choose to delete them.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TikTok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short-form video hosting service (owned by ByteDance) — videos range from 15 seconds to 10 minutes, covering entertainment, comedy, dance, and lip-synching.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TikTok is the international version of Douyin (the Chinese-market app). Its mission: inspire creativity and bring joy.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content types: content creation, singing, product reviews, artwork.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Social Media Analytics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process of gathering and analyzing data from social networks — used by marketers to track conversations about products/companies, understand performance, and improve campaigns.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“The art and science of extracting valuable hidden insights from vast amounts of semi-structured and unstructured social media data to enable informed decision-making.”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Facebook: access Insights under the Home category for an overview of Followers, Likes, Reach, Page Views, and more — available on web or mobile app.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analytics to monitor your own posts and study what your competitors are doing.</a:t>
            </a:r>
            <a:endParaRPr lang="en-US" sz="15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Canva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73736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free, browser-based design tool for creating social media graphics, logos, flyers, and marketing materials — no design experience required.</a:t>
            </a:r>
            <a:endParaRPr lang="en-US" sz="20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Useful for building a consistent visual brand across your website, social posts, and printed materials.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Tools for Marketing &amp; Content Creation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tools can help small businesses create content faster — without needing a marketing team or design background.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ChatGPT: draft social media captions, email copy, product descriptions, and brainstorm content ideas.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Canva's AI features: Magic Design (auto-generate layouts), background remover, and AI image generation — built right into the tool you're already using.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tools worth exploring: AI-assisted social media scheduling and caption generators (e.g., within Buffer, Later, or similar platforms).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Using AI Well — Not Instead of You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 AI output as a first draft, not a final product — always review and edit before posting.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your own voice, story, and specific details. AI-generated content can sound generic if you don't personalize it.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Fact-check anything AI tells you about your industry, competitors, or claims you plan to make publicly.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customers connect with your authentic story — AI can help you say it faster, but it shouldn't replace what makes your brand yours.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Market Research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6459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Definition: the systematic collection, analysis, and interpretation of data about a specific market, industry, or consumer segment — studying customers, competitors, and market dynamics to identify opportunities, mitigate risks, and make informed decisions.</a:t>
            </a:r>
            <a:endParaRPr lang="en-US" sz="16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it's important: know your competitors, better understand your business, compare product advantages, and identify funding opportunities.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Four Ps of Marketing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9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</a:t>
            </a:r>
            <a:endParaRPr lang="en-US" sz="1900" dirty="0"/>
          </a:p>
          <a:p>
            <a:pPr lvl="1" marL="685800" indent="-342900">
              <a:spcAft>
                <a:spcPts val="800"/>
              </a:spcAft>
              <a:buSzPct val="100000"/>
              <a:buChar char="▪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Goods or service</a:t>
            </a:r>
            <a:endParaRPr lang="en-US" sz="19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9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</a:t>
            </a:r>
            <a:endParaRPr lang="en-US" sz="1900" dirty="0"/>
          </a:p>
          <a:p>
            <a:pPr lvl="1" marL="685800" indent="-342900">
              <a:spcAft>
                <a:spcPts val="800"/>
              </a:spcAft>
              <a:buSzPct val="100000"/>
              <a:buChar char="▪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much the customer pays</a:t>
            </a:r>
            <a:endParaRPr lang="en-US" sz="19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9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</a:t>
            </a:r>
            <a:endParaRPr lang="en-US" sz="1900" dirty="0"/>
          </a:p>
          <a:p>
            <a:pPr lvl="1" marL="685800" indent="-342900">
              <a:spcAft>
                <a:spcPts val="800"/>
              </a:spcAft>
              <a:buSzPct val="100000"/>
              <a:buChar char="▪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product is marketed</a:t>
            </a:r>
            <a:endParaRPr lang="en-US" sz="19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9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Promotion</a:t>
            </a:r>
            <a:endParaRPr lang="en-US" sz="1900" dirty="0"/>
          </a:p>
          <a:p>
            <a:pPr lvl="1" marL="685800" indent="-342900">
              <a:spcAft>
                <a:spcPts val="800"/>
              </a:spcAft>
              <a:buSzPct val="100000"/>
              <a:buChar char="▪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Advertising and PR</a:t>
            </a:r>
            <a:endParaRPr lang="en-US" sz="19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Market Research: The 9-Step Process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37160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Identify the issue, discuss alternatives, and set objectives</a:t>
            </a:r>
            <a:endParaRPr lang="en-US" sz="15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Develop a research program</a:t>
            </a:r>
            <a:endParaRPr lang="en-US" sz="15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Choose a sample</a:t>
            </a:r>
            <a:endParaRPr lang="en-US" sz="15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Gather information</a:t>
            </a:r>
            <a:endParaRPr lang="en-US" sz="15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Gather data</a:t>
            </a:r>
            <a:endParaRPr lang="en-US" sz="15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Organize and analyze information</a:t>
            </a:r>
            <a:endParaRPr lang="en-US" sz="15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Present findings</a:t>
            </a:r>
            <a:endParaRPr lang="en-US" sz="15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Make research-based decisions</a:t>
            </a:r>
            <a:endParaRPr lang="en-US" sz="15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 Take action based on insights</a:t>
            </a:r>
            <a:endParaRPr lang="en-US" sz="15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Steps 1–3: Define &amp; Design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37160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 — Define the problem</a:t>
            </a:r>
            <a:endParaRPr lang="en-US" sz="1500" dirty="0"/>
          </a:p>
          <a:p>
            <a:pPr lvl="1" marL="685800" indent="-342900">
              <a:spcAft>
                <a:spcPts val="800"/>
              </a:spcAft>
              <a:buSzPct val="100000"/>
              <a:buChar char="▪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 the cause and develop a solution. Example: “Sales are not growing” (problem) → “Why are sales not growing?” (research). Focus on the why and how.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 — Develop a research method</a:t>
            </a:r>
            <a:endParaRPr lang="en-US" sz="1500" dirty="0"/>
          </a:p>
          <a:p>
            <a:pPr lvl="1" marL="685800" indent="-342900">
              <a:spcAft>
                <a:spcPts val="800"/>
              </a:spcAft>
              <a:buSzPct val="100000"/>
              <a:buChar char="▪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the scientific method: define the problem, develop an explanation, make a prediction, devise and conduct a test, analyze results.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 — Choose a research method</a:t>
            </a:r>
            <a:endParaRPr lang="en-US" sz="1500" dirty="0"/>
          </a:p>
          <a:p>
            <a:pPr lvl="1" marL="685800" indent="-342900">
              <a:spcAft>
                <a:spcPts val="800"/>
              </a:spcAft>
              <a:buSzPct val="100000"/>
              <a:buChar char="▪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Experimental research, or non-experimental research.</a:t>
            </a:r>
            <a:endParaRPr lang="en-US" sz="15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Steps 4–6: Collect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37160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 — Develop a research design</a:t>
            </a:r>
            <a:endParaRPr lang="en-US" sz="1500" dirty="0"/>
          </a:p>
          <a:p>
            <a:pPr lvl="1" marL="685800" indent="-342900">
              <a:spcAft>
                <a:spcPts val="800"/>
              </a:spcAft>
              <a:buSzPct val="100000"/>
              <a:buChar char="▪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plan/framework for conducting research and collecting data. Three core types: exploratory, descriptive, and causal.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5 — Choose the sample</a:t>
            </a:r>
            <a:endParaRPr lang="en-US" sz="1500" dirty="0"/>
          </a:p>
          <a:p>
            <a:pPr lvl="1" marL="685800" indent="-342900">
              <a:spcAft>
                <a:spcPts val="800"/>
              </a:spcAft>
              <a:buSzPct val="100000"/>
              <a:buChar char="▪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examine the whole population — use a smaller, accurate representation instead.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6 — Gather data</a:t>
            </a:r>
            <a:endParaRPr lang="en-US" sz="1500" dirty="0"/>
          </a:p>
          <a:p>
            <a:pPr lvl="1" marL="685800" indent="-342900">
              <a:spcAft>
                <a:spcPts val="800"/>
              </a:spcAft>
              <a:buSzPct val="100000"/>
              <a:buChar char="▪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O-Data and X-Data. Techniques: email, SMS, Slack, WhatsApp, social media. Record all results.</a:t>
            </a:r>
            <a:endParaRPr lang="en-US" sz="15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Steps 7–9: Analyze &amp; Act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6304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7 — Analysis and interpretation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8 — Review the results</a:t>
            </a:r>
            <a:endParaRPr lang="en-US" sz="1600" dirty="0"/>
          </a:p>
          <a:p>
            <a:pPr lvl="1" marL="685800" indent="-342900">
              <a:spcAft>
                <a:spcPts val="1000"/>
              </a:spcAft>
              <a:buSzPct val="100000"/>
              <a:buChar char="▪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 your research process, results, conclusions, and recommended courses of action.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9 — Turn information into action</a:t>
            </a:r>
            <a:endParaRPr lang="en-US" sz="1600" dirty="0"/>
          </a:p>
          <a:p>
            <a:pPr lvl="1" marL="685800" indent="-342900">
              <a:spcAft>
                <a:spcPts val="1000"/>
              </a:spcAft>
              <a:buSzPct val="100000"/>
              <a:buChar char="▪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 on important concerns, address product issues, improve marketing effectiveness, and grow your brand.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Target Audience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group of people identified as likely customers of a business, sharing similar demographic traits: age, gender, location, education, socioeconomic status.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by thinking about the specific needs your product or service fulfills — the more specific your audience, the more effective your advertising.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general product needs less market research to find its audience; a specific audience requires gathering more data to narrow your focus.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way to collect data: offer a special price or coupon code in exchange for a survey.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S.W.O.T. Analysis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37160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Strengths</a:t>
            </a:r>
            <a:endParaRPr lang="en-US" sz="1600" dirty="0"/>
          </a:p>
          <a:p>
            <a:pPr lvl="1" marL="685800" indent="-342900">
              <a:spcAft>
                <a:spcPts val="800"/>
              </a:spcAft>
              <a:buSzPct val="100000"/>
              <a:buChar char="▪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is this beneficial to the company, and what will it do for consumers?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Weaknesses</a:t>
            </a:r>
            <a:endParaRPr lang="en-US" sz="1600" dirty="0"/>
          </a:p>
          <a:p>
            <a:pPr lvl="1" marL="685800" indent="-342900">
              <a:spcAft>
                <a:spcPts val="800"/>
              </a:spcAft>
              <a:buSzPct val="100000"/>
              <a:buChar char="▪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could stop this product from offering the best service?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Opportunities</a:t>
            </a:r>
            <a:endParaRPr lang="en-US" sz="1600" dirty="0"/>
          </a:p>
          <a:p>
            <a:pPr lvl="1" marL="685800" indent="-342900">
              <a:spcAft>
                <a:spcPts val="800"/>
              </a:spcAft>
              <a:buSzPct val="100000"/>
              <a:buChar char="▪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new doors can this open for you?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Threats</a:t>
            </a:r>
            <a:endParaRPr lang="en-US" sz="1600" dirty="0"/>
          </a:p>
          <a:p>
            <a:pPr lvl="1" marL="685800" indent="-342900">
              <a:spcAft>
                <a:spcPts val="800"/>
              </a:spcAft>
              <a:buSzPct val="100000"/>
              <a:buChar char="▪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is your competition, and what are they offering that you're not?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S.W.O.T. Analysis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2194560" y="1005840"/>
            <a:ext cx="4206240" cy="457200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2194560" y="100584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HELPFUL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0" y="1005840"/>
            <a:ext cx="4206240" cy="457200"/>
          </a:xfrm>
          <a:prstGeom prst="rect">
            <a:avLst/>
          </a:prstGeom>
          <a:solidFill>
            <a:srgbClr val="B8860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400800" y="100584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HARMFUL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005840" y="1463040"/>
            <a:ext cx="10972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194560" y="1463040"/>
            <a:ext cx="4206240" cy="2103120"/>
          </a:xfrm>
          <a:prstGeom prst="rect">
            <a:avLst/>
          </a:prstGeom>
          <a:solidFill>
            <a:srgbClr val="EDEEF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331720" y="155448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Strengths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2331720" y="2057400"/>
            <a:ext cx="39319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advantages: strong brand, innovative culture, experienced team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400800" y="1463040"/>
            <a:ext cx="4206240" cy="2103120"/>
          </a:xfrm>
          <a:prstGeom prst="rect">
            <a:avLst/>
          </a:prstGeom>
          <a:solidFill>
            <a:srgbClr val="EDEEF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155448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Weaknesses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6537960" y="2057400"/>
            <a:ext cx="39319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obstacles: limited resources, high costs, outdated technology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1005840" y="3566160"/>
            <a:ext cx="10972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2194560" y="3566160"/>
            <a:ext cx="4206240" cy="2103120"/>
          </a:xfrm>
          <a:prstGeom prst="rect">
            <a:avLst/>
          </a:prstGeom>
          <a:solidFill>
            <a:srgbClr val="EDEEF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2331720" y="365760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Opportunities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2331720" y="4160520"/>
            <a:ext cx="39319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conditions to leverage: emerging markets, rising demand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400800" y="3566160"/>
            <a:ext cx="4206240" cy="2103120"/>
          </a:xfrm>
          <a:prstGeom prst="rect">
            <a:avLst/>
          </a:prstGeom>
          <a:solidFill>
            <a:srgbClr val="EDEEF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537960" y="365760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Threats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4160520"/>
            <a:ext cx="39319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risks: increased competition, economic downturns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to Use a SWOT Analysis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implementing a large change, as part of a change management plan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launching a new company initiative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identify opportunities for growth and improvement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time you want a full overview of business performance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SWOT analyses are general by design — they apply to almost any scenario, project, or business, and can even be used for a personal SWOT of your own skills.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Logos: Making a Name for Yourself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logo is a symbol or design that identifies a company, organization, or its products, services, and employees — it's how your company is recognized and remembered, and functions as the face of your business.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logo can make a statement about your organization. Example: Amazon's smiley arrow communicates “A to Z” and customer happiness.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 outside the box, know what your company represents, and keep it cohesive with your brand.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Assessment &amp; Evaluation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73736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8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Quiz: What are some of the social media sites you can use to benefit your company?</a:t>
            </a:r>
            <a:endParaRPr lang="en-US" sz="2000" dirty="0"/>
          </a:p>
          <a:p>
            <a:pPr marL="342900" indent="-342900">
              <a:spcAft>
                <a:spcPts val="18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on training: Did you find these strategies helpful? Do you feel like you have a better grasp on the subject?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Disclaimer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371600"/>
            <a:ext cx="1051560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1400"/>
              </a:spcAft>
              <a:buNone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presentation is provided for educational purposes as part of the HopeBuilds: Dynamic Business Development Program (DBDP) and does not constitute legal, financial, tax, or other professional advice. Participants should consult a qualified professional before making business, legal, or financial decisions.</a:t>
            </a:r>
            <a:endParaRPr lang="en-US" sz="16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Completion of this program does not guarantee funding, loan approval, business success, or any specific outcome.</a:t>
            </a:r>
            <a:endParaRPr lang="en-US" sz="16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Participation in DBDP is voluntary, and Word of Hope Ministries, Inc. is not liable for loss, injury, or damages arising from a participant's involvement in the program.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program policies, including data use, photo/media release, and liability terms, are available from WOHM upon request.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1B3B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25603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34747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594360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of Hope Ministries, Inc.  |  2677 N. 40th Street, Milwaukee, WI 53210  |  414-447-1965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2026-09-29T17:39:33Z</dcterms:created>
  <dcterms:modified xsi:type="dcterms:W3CDTF">2026-09-29T17:39:33Z</dcterms:modified>
</cp:coreProperties>
</file>