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3B6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55480" y="365760"/>
            <a:ext cx="2103120" cy="2103120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/>
        </p:spPr>
      </p:sp>
      <p:pic>
        <p:nvPicPr>
          <p:cNvPr id="3" name="Image 0" descr="/home/claude/dbdp_assets/wohm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92640" y="502920"/>
            <a:ext cx="1828800" cy="18288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40080" y="2011680"/>
            <a:ext cx="8686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WEEK 5 — Why Do Companies Implode?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3291840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</a:t>
            </a:r>
            <a:endParaRPr lang="en-US" sz="17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393192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Topics: What Does Implode Mean?  •  Organizational Implosion  •  Reasons  •  Solutions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57607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Facilitator: Loretta A. Howard, PhD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Implode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6459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2000"/>
              </a:spcAft>
              <a:buSzPct val="100000"/>
              <a:buChar char="•"/>
            </a:pPr>
            <a:r>
              <a:rPr lang="en-US" sz="2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collapse inward as if from external pressure.</a:t>
            </a:r>
            <a:endParaRPr lang="en-US" sz="2200" dirty="0"/>
          </a:p>
          <a:p>
            <a:pPr marL="342900" indent="-342900">
              <a:spcAft>
                <a:spcPts val="2000"/>
              </a:spcAft>
              <a:buSzPct val="100000"/>
              <a:buChar char="•"/>
            </a:pPr>
            <a:r>
              <a:rPr lang="en-US" sz="2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 down or fall apart from within.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5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3840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Resource: Merriam-Webster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Organizational Implosion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828800"/>
            <a:ext cx="105156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“Cases in which organizational members, acting in their official capacities, play a significant role in the havoc wreaked on their organization.”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429768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Resource: Bozeman, B. (2011, March). Toward a theory of organizational implosion. The American Review of Public Administration, 41(2), 119-140.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5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 Reasons a Business May Implode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Toxic organizational culture</a:t>
            </a:r>
            <a:endParaRPr lang="en-US" sz="2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Numbers are priority, not employees</a:t>
            </a:r>
            <a:endParaRPr lang="en-US" sz="2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Ex-employees with a grudge</a:t>
            </a:r>
            <a:endParaRPr lang="en-US" sz="2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Unhappy customers</a:t>
            </a:r>
            <a:endParaRPr lang="en-US" sz="2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Neglected (outdated, not professional) web design</a:t>
            </a:r>
            <a:endParaRPr lang="en-US" sz="2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on the wrong side of the IRS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5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 Solutions to Avoid Organizational Implosion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3520440" cy="2103120"/>
          </a:xfrm>
          <a:prstGeom prst="roundRect">
            <a:avLst>
              <a:gd name="adj" fmla="val 3478"/>
            </a:avLst>
          </a:prstGeom>
          <a:solidFill>
            <a:srgbClr val="EDEEF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31520" y="1600200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103120"/>
            <a:ext cx="3154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Your Mindset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4297680" y="1463040"/>
            <a:ext cx="3520440" cy="2103120"/>
          </a:xfrm>
          <a:prstGeom prst="roundRect">
            <a:avLst>
              <a:gd name="adj" fmla="val 3478"/>
            </a:avLst>
          </a:prstGeom>
          <a:solidFill>
            <a:srgbClr val="EDEEF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480560" y="1600200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4480560" y="2103120"/>
            <a:ext cx="3154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S.W.O.T. Analysis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8046720" y="1463040"/>
            <a:ext cx="3520440" cy="2103120"/>
          </a:xfrm>
          <a:prstGeom prst="roundRect">
            <a:avLst>
              <a:gd name="adj" fmla="val 3478"/>
            </a:avLst>
          </a:prstGeom>
          <a:solidFill>
            <a:srgbClr val="EDEEF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229600" y="1600200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8229600" y="2103120"/>
            <a:ext cx="3154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 Your Target Market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548640" y="3794760"/>
            <a:ext cx="3520440" cy="2103120"/>
          </a:xfrm>
          <a:prstGeom prst="roundRect">
            <a:avLst>
              <a:gd name="adj" fmla="val 3478"/>
            </a:avLst>
          </a:prstGeom>
          <a:solidFill>
            <a:srgbClr val="EDEEF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31520" y="3931920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731520" y="4434840"/>
            <a:ext cx="3154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S.M.A.R.T. Goals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4297680" y="3794760"/>
            <a:ext cx="3520440" cy="2103120"/>
          </a:xfrm>
          <a:prstGeom prst="roundRect">
            <a:avLst>
              <a:gd name="adj" fmla="val 3478"/>
            </a:avLst>
          </a:prstGeom>
          <a:solidFill>
            <a:srgbClr val="EDEEF0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480560" y="3931920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4480560" y="4434840"/>
            <a:ext cx="3154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 Your Cash Flow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046720" y="3794760"/>
            <a:ext cx="3520440" cy="2103120"/>
          </a:xfrm>
          <a:prstGeom prst="roundRect">
            <a:avLst>
              <a:gd name="adj" fmla="val 3478"/>
            </a:avLst>
          </a:prstGeom>
          <a:solidFill>
            <a:srgbClr val="EDEEF0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8229600" y="3931920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8229600" y="4434840"/>
            <a:ext cx="3154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 on Your Clients</a:t>
            </a:r>
            <a:endParaRPr lang="en-US" sz="1700" dirty="0"/>
          </a:p>
        </p:txBody>
      </p:sp>
      <p:sp>
        <p:nvSpPr>
          <p:cNvPr id="21" name="Text 19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B3B6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7315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SOLUTION 1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188720"/>
            <a:ext cx="10698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Change Your Mindset: Revisualize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46888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your business is struggling: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3291840"/>
            <a:ext cx="9601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 still and </a:t>
            </a:r>
            <a:pPr indent="0" marL="0">
              <a:spcAft>
                <a:spcPts val="120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Pause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a deep </a:t>
            </a:r>
            <a:pPr indent="0" marL="0">
              <a:spcAft>
                <a:spcPts val="120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Breath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Calmly </a:t>
            </a:r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Analyze</a:t>
            </a:r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situation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5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S.W.O.T. Analysis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2194560" y="1097280"/>
            <a:ext cx="4206240" cy="457200"/>
          </a:xfrm>
          <a:prstGeom prst="rect">
            <a:avLst/>
          </a:prstGeom>
          <a:solidFill>
            <a:srgbClr val="1B3B6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2194560" y="109728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HELPFUL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0" y="1097280"/>
            <a:ext cx="4206240" cy="457200"/>
          </a:xfrm>
          <a:prstGeom prst="rect">
            <a:avLst/>
          </a:prstGeom>
          <a:solidFill>
            <a:srgbClr val="B8860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400800" y="109728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HARMFUL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005840" y="1554480"/>
            <a:ext cx="1097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194560" y="1554480"/>
            <a:ext cx="4206240" cy="1920240"/>
          </a:xfrm>
          <a:prstGeom prst="rect">
            <a:avLst/>
          </a:prstGeom>
          <a:solidFill>
            <a:srgbClr val="EDEEF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194560" y="1554480"/>
            <a:ext cx="42062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Strengths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6400800" y="1554480"/>
            <a:ext cx="4206240" cy="1920240"/>
          </a:xfrm>
          <a:prstGeom prst="rect">
            <a:avLst/>
          </a:prstGeom>
          <a:solidFill>
            <a:srgbClr val="EDEEF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00800" y="1554480"/>
            <a:ext cx="42062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Weaknesses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1005840" y="3474720"/>
            <a:ext cx="1097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194560" y="3474720"/>
            <a:ext cx="4206240" cy="1920240"/>
          </a:xfrm>
          <a:prstGeom prst="rect">
            <a:avLst/>
          </a:prstGeom>
          <a:solidFill>
            <a:srgbClr val="EDEEF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2194560" y="3474720"/>
            <a:ext cx="42062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Opportunities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6400800" y="3474720"/>
            <a:ext cx="4206240" cy="1920240"/>
          </a:xfrm>
          <a:prstGeom prst="rect">
            <a:avLst/>
          </a:prstGeom>
          <a:solidFill>
            <a:srgbClr val="EDEEF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00800" y="3474720"/>
            <a:ext cx="42062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Threats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18" name="Text 16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5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Understand Your Target Market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Determine what customer problems you will solve</a:t>
            </a:r>
            <a:endParaRPr lang="en-US" sz="19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Paint a picture of your target customer</a:t>
            </a:r>
            <a:endParaRPr lang="en-US" sz="19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specific customers will benefit from your offer?</a:t>
            </a:r>
            <a:endParaRPr lang="en-US" sz="19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 about niche (specialized) markets</a:t>
            </a:r>
            <a:endParaRPr lang="en-US" sz="19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company expertise can you offer?</a:t>
            </a:r>
            <a:endParaRPr lang="en-US" sz="19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are your competitors?</a:t>
            </a:r>
            <a:endParaRPr lang="en-US" sz="19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5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S.M.A.R.T. Goals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828800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737360" y="18288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606040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1737360" y="2606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Measurable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383280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1737360" y="33832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Achievable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914400" y="4160520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1737360" y="41605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Relevant / Realistic</a:t>
            </a:r>
            <a:endParaRPr lang="en-US" sz="2400" dirty="0"/>
          </a:p>
        </p:txBody>
      </p:sp>
      <p:sp>
        <p:nvSpPr>
          <p:cNvPr id="11" name="Text 9"/>
          <p:cNvSpPr txBox="1"/>
          <p:nvPr/>
        </p:nvSpPr>
        <p:spPr>
          <a:xfrm>
            <a:off x="914400" y="4937760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1737360" y="49377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Time-bound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5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Manage Your Cash Flow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maintain a healthy cash flow, you need more than just strong revenue — you need to be able to collect that revenue too.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your books accurate and up to date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be too lenient with your customers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your accounting simple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your business and personal finances separate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 cash reserve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5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Always Focus on Your Clients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Keeping clients satisfied and happy is more important than ever.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Clients demand more — if business owners don't meet increasing expectations, people will voice their opinion on social media and go elsewhere.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Focusing on fulfilling your clients' specific needs, and leaving them satisfied as a result, can greatly benefit your business's bottom line.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Maintaining a good rapport with clients can keep you ahead of the competition.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Clients should always be the top priority.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5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Disclaimer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371600"/>
            <a:ext cx="1051560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1400"/>
              </a:spcAft>
              <a:buNone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presentation is provided for educational purposes as part of the HopeBuilds: Dynamic Business Development Program (DBDP) and does not constitute legal, financial, tax, or other professional advice. Participants should consult a qualified professional before making business, legal, or financial decisions.</a:t>
            </a:r>
            <a:endParaRPr lang="en-US" sz="16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Completion of this program does not guarantee funding, loan approval, business success, or any specific outcome.</a:t>
            </a:r>
            <a:endParaRPr lang="en-US" sz="16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Participation in DBDP is voluntary, and Word of Hope Ministries, Inc. is not liable for loss, injury, or damages arising from a participant's involvement in the program.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program policies, including data use, photo/media release, and liability terms, are available from WOHM upon request.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5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B3B6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25603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34747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594360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of Hope Ministries, Inc.  |  2677 N. 40th Street, Milwaukee, WI 53210  |  414-447-1965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2026-09-29T17:39:27Z</dcterms:created>
  <dcterms:modified xsi:type="dcterms:W3CDTF">2026-09-29T17:39:27Z</dcterms:modified>
</cp:coreProperties>
</file>