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3B6F"/>
        </a:solidFill>
      </p:bgPr>
    </p:bg>
    <p:spTree>
      <p:nvGrpSpPr>
        <p:cNvPr id="1" name=""/>
        <p:cNvGrpSpPr/>
        <p:nvPr/>
      </p:nvGrpSpPr>
      <p:grpSpPr>
        <a:xfrm>
          <a:off x="0" y="0"/>
          <a:ext cx="0" cy="0"/>
          <a:chOff x="0" y="0"/>
          <a:chExt cx="0" cy="0"/>
        </a:xfrm>
      </p:grpSpPr>
      <p:sp>
        <p:nvSpPr>
          <p:cNvPr id="2" name="Shape 0"/>
          <p:cNvSpPr/>
          <p:nvPr/>
        </p:nvSpPr>
        <p:spPr>
          <a:xfrm>
            <a:off x="9555480" y="365760"/>
            <a:ext cx="2103120" cy="2103120"/>
          </a:xfrm>
          <a:prstGeom prst="roundRect">
            <a:avLst>
              <a:gd name="adj" fmla="val 6522"/>
            </a:avLst>
          </a:prstGeom>
          <a:solidFill>
            <a:srgbClr val="FFFFFF"/>
          </a:solidFill>
          <a:ln/>
        </p:spPr>
      </p:sp>
      <p:pic>
        <p:nvPicPr>
          <p:cNvPr id="3" name="Image 0" descr="/home/claude/dbdp_assets/wohm-logo.png">    </p:cNvPr>
          <p:cNvPicPr>
            <a:picLocks noChangeAspect="1"/>
          </p:cNvPicPr>
          <p:nvPr/>
        </p:nvPicPr>
        <p:blipFill>
          <a:blip r:embed="rId1"/>
          <a:stretch>
            <a:fillRect/>
          </a:stretch>
        </p:blipFill>
        <p:spPr>
          <a:xfrm>
            <a:off x="9692640" y="502920"/>
            <a:ext cx="1828800" cy="1828800"/>
          </a:xfrm>
          <a:prstGeom prst="rect">
            <a:avLst/>
          </a:prstGeom>
        </p:spPr>
      </p:pic>
      <p:sp>
        <p:nvSpPr>
          <p:cNvPr id="4" name="Text 1"/>
          <p:cNvSpPr txBox="1"/>
          <p:nvPr/>
        </p:nvSpPr>
        <p:spPr>
          <a:xfrm>
            <a:off x="640080" y="2011680"/>
            <a:ext cx="8686800" cy="1280160"/>
          </a:xfrm>
          <a:prstGeom prst="rect">
            <a:avLst/>
          </a:prstGeom>
          <a:noFill/>
          <a:ln/>
        </p:spPr>
        <p:txBody>
          <a:bodyPr wrap="square" lIns="0" tIns="0" rIns="0" bIns="0" rtlCol="0" anchor="ctr"/>
          <a:lstStyle/>
          <a:p>
            <a:pPr indent="0" marL="0">
              <a:buNone/>
            </a:pPr>
            <a:r>
              <a:rPr lang="en-US" sz="3200" b="1" dirty="0">
                <a:solidFill>
                  <a:srgbClr val="FFFFFF"/>
                </a:solidFill>
                <a:latin typeface="Georgia" pitchFamily="34" charset="0"/>
                <a:ea typeface="Georgia" pitchFamily="34" charset="-122"/>
                <a:cs typeface="Georgia" pitchFamily="34" charset="-120"/>
              </a:rPr>
              <a:t>WEEK 5 — What Is Your Organizational Culture?</a:t>
            </a:r>
            <a:endParaRPr lang="en-US" sz="3200" dirty="0"/>
          </a:p>
        </p:txBody>
      </p:sp>
      <p:sp>
        <p:nvSpPr>
          <p:cNvPr id="5" name="Text 2"/>
          <p:cNvSpPr txBox="1"/>
          <p:nvPr/>
        </p:nvSpPr>
        <p:spPr>
          <a:xfrm>
            <a:off x="640080" y="3200400"/>
            <a:ext cx="8686800" cy="457200"/>
          </a:xfrm>
          <a:prstGeom prst="rect">
            <a:avLst/>
          </a:prstGeom>
          <a:noFill/>
          <a:ln/>
        </p:spPr>
        <p:txBody>
          <a:bodyPr wrap="square" lIns="0" tIns="0" rIns="0" bIns="0" rtlCol="0" anchor="ctr"/>
          <a:lstStyle/>
          <a:p>
            <a:pPr indent="0" marL="0">
              <a:buNone/>
            </a:pPr>
            <a:r>
              <a:rPr lang="en-US" sz="1700" i="1" dirty="0">
                <a:solidFill>
                  <a:srgbClr val="B8860B"/>
                </a:solidFill>
                <a:latin typeface="Calibri" pitchFamily="34" charset="0"/>
                <a:ea typeface="Calibri" pitchFamily="34" charset="-122"/>
                <a:cs typeface="Calibri" pitchFamily="34" charset="-120"/>
              </a:rPr>
              <a:t>HopeBuilds: Dynamic Business Development Program</a:t>
            </a:r>
            <a:endParaRPr lang="en-US" sz="1700" dirty="0"/>
          </a:p>
        </p:txBody>
      </p:sp>
      <p:sp>
        <p:nvSpPr>
          <p:cNvPr id="6" name="Text 3"/>
          <p:cNvSpPr txBox="1"/>
          <p:nvPr/>
        </p:nvSpPr>
        <p:spPr>
          <a:xfrm>
            <a:off x="640080" y="5669280"/>
            <a:ext cx="7315200" cy="365760"/>
          </a:xfrm>
          <a:prstGeom prst="rect">
            <a:avLst/>
          </a:prstGeom>
          <a:noFill/>
          <a:ln/>
        </p:spPr>
        <p:txBody>
          <a:bodyPr wrap="square" lIns="0" tIns="0" rIns="0" bIns="0" rtlCol="0" anchor="ctr"/>
          <a:lstStyle/>
          <a:p>
            <a:pPr indent="0" marL="0">
              <a:buNone/>
            </a:pPr>
            <a:r>
              <a:rPr lang="en-US" sz="1400" dirty="0">
                <a:solidFill>
                  <a:srgbClr val="CCCCCC"/>
                </a:solidFill>
                <a:latin typeface="Calibri" pitchFamily="34" charset="0"/>
                <a:ea typeface="Calibri" pitchFamily="34" charset="-122"/>
                <a:cs typeface="Calibri" pitchFamily="34" charset="-120"/>
              </a:rPr>
              <a:t>Facilitator: Loretta A. Howard, PhD</a:t>
            </a:r>
            <a:endParaRPr lang="en-US" sz="1400" dirty="0"/>
          </a:p>
        </p:txBody>
      </p:sp>
      <p:sp>
        <p:nvSpPr>
          <p:cNvPr id="7" name="Text 4"/>
          <p:cNvSpPr txBox="1"/>
          <p:nvPr/>
        </p:nvSpPr>
        <p:spPr>
          <a:xfrm>
            <a:off x="640080" y="5989320"/>
            <a:ext cx="7315200" cy="320040"/>
          </a:xfrm>
          <a:prstGeom prst="rect">
            <a:avLst/>
          </a:prstGeom>
          <a:noFill/>
          <a:ln/>
        </p:spPr>
        <p:txBody>
          <a:bodyPr wrap="square" lIns="0" tIns="0" rIns="0" bIns="0" rtlCol="0" anchor="ctr"/>
          <a:lstStyle/>
          <a:p>
            <a:pPr indent="0" marL="0">
              <a:buNone/>
            </a:pPr>
            <a:r>
              <a:rPr lang="en-US" sz="1200" i="1" dirty="0">
                <a:solidFill>
                  <a:srgbClr val="A9ADB4"/>
                </a:solidFill>
                <a:latin typeface="Calibri" pitchFamily="34" charset="0"/>
                <a:ea typeface="Calibri" pitchFamily="34" charset="-122"/>
                <a:cs typeface="Calibri" pitchFamily="34" charset="-120"/>
              </a:rPr>
              <a:t>Howard Communication Strategy Consultants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800" b="1" dirty="0">
                <a:solidFill>
                  <a:srgbClr val="1B3B6F"/>
                </a:solidFill>
                <a:latin typeface="Georgia" pitchFamily="34" charset="0"/>
                <a:ea typeface="Georgia" pitchFamily="34" charset="-122"/>
                <a:cs typeface="Georgia" pitchFamily="34" charset="-120"/>
              </a:rPr>
              <a:t>Definition</a:t>
            </a:r>
            <a:endParaRPr lang="en-US" sz="2800" dirty="0"/>
          </a:p>
        </p:txBody>
      </p:sp>
      <p:sp>
        <p:nvSpPr>
          <p:cNvPr id="3" name="Text 1"/>
          <p:cNvSpPr txBox="1"/>
          <p:nvPr/>
        </p:nvSpPr>
        <p:spPr>
          <a:xfrm>
            <a:off x="731520" y="1554480"/>
            <a:ext cx="10515600" cy="4846320"/>
          </a:xfrm>
          <a:prstGeom prst="rect">
            <a:avLst/>
          </a:prstGeom>
          <a:noFill/>
          <a:ln/>
        </p:spPr>
        <p:txBody>
          <a:bodyPr wrap="square" lIns="0" tIns="0" rIns="0" bIns="0" rtlCol="0" anchor="ctr"/>
          <a:lstStyle/>
          <a:p>
            <a:pPr marL="342900" indent="-342900">
              <a:spcAft>
                <a:spcPts val="1400"/>
              </a:spcAft>
              <a:buSzPct val="100000"/>
              <a:buChar char="•"/>
            </a:pPr>
            <a:r>
              <a:rPr lang="en-US" sz="2000" dirty="0">
                <a:solidFill>
                  <a:srgbClr val="333333"/>
                </a:solidFill>
                <a:latin typeface="Calibri" pitchFamily="34" charset="0"/>
                <a:ea typeface="Calibri" pitchFamily="34" charset="-122"/>
                <a:cs typeface="Calibri" pitchFamily="34" charset="-120"/>
              </a:rPr>
              <a:t>Organizational Culture is the unique, dominant pattern of shared beliefs, assumptions, values, and norms that shape the socialization, symbols, language, and practices of a group of people.</a:t>
            </a:r>
            <a:endParaRPr lang="en-US" sz="2000" dirty="0"/>
          </a:p>
          <a:p>
            <a:pPr marL="342900" indent="-342900">
              <a:spcAft>
                <a:spcPts val="1400"/>
              </a:spcAft>
              <a:buSzPct val="100000"/>
              <a:buChar char="•"/>
            </a:pPr>
            <a:r>
              <a:rPr lang="en-US" sz="2000" dirty="0">
                <a:solidFill>
                  <a:srgbClr val="333333"/>
                </a:solidFill>
                <a:latin typeface="Calibri" pitchFamily="34" charset="0"/>
                <a:ea typeface="Calibri" pitchFamily="34" charset="-122"/>
                <a:cs typeface="Calibri" pitchFamily="34" charset="-120"/>
              </a:rPr>
              <a:t>The attitudes and approaches that typify the way staff carry out their tasks.</a:t>
            </a:r>
            <a:endParaRPr lang="en-US" sz="2000" dirty="0"/>
          </a:p>
          <a:p>
            <a:pPr marL="342900" indent="-342900">
              <a:spcAft>
                <a:spcPts val="1400"/>
              </a:spcAft>
              <a:buSzPct val="100000"/>
              <a:buChar char="•"/>
            </a:pPr>
            <a:r>
              <a:rPr lang="en-US" sz="2000" dirty="0">
                <a:solidFill>
                  <a:srgbClr val="333333"/>
                </a:solidFill>
                <a:latin typeface="Calibri" pitchFamily="34" charset="0"/>
                <a:ea typeface="Calibri" pitchFamily="34" charset="-122"/>
                <a:cs typeface="Calibri" pitchFamily="34" charset="-120"/>
              </a:rPr>
              <a:t>Organizational Culture is developed and transmitted by people, consciously and unconsciously, to subsequent generations of employees.</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800" b="1" dirty="0">
                <a:solidFill>
                  <a:srgbClr val="1B3B6F"/>
                </a:solidFill>
                <a:latin typeface="Georgia" pitchFamily="34" charset="0"/>
                <a:ea typeface="Georgia" pitchFamily="34" charset="-122"/>
                <a:cs typeface="Georgia" pitchFamily="34" charset="-120"/>
              </a:rPr>
              <a:t>The Organizational Culture Iceberg</a:t>
            </a:r>
            <a:endParaRPr lang="en-US" sz="2800" dirty="0"/>
          </a:p>
        </p:txBody>
      </p:sp>
      <p:sp>
        <p:nvSpPr>
          <p:cNvPr id="3" name="Shape 1"/>
          <p:cNvSpPr/>
          <p:nvPr/>
        </p:nvSpPr>
        <p:spPr>
          <a:xfrm>
            <a:off x="548640" y="1280160"/>
            <a:ext cx="5303520" cy="2743200"/>
          </a:xfrm>
          <a:prstGeom prst="roundRect">
            <a:avLst>
              <a:gd name="adj" fmla="val 2667"/>
            </a:avLst>
          </a:prstGeom>
          <a:solidFill>
            <a:srgbClr val="EDEEF0"/>
          </a:solidFill>
          <a:ln/>
        </p:spPr>
      </p:sp>
      <p:sp>
        <p:nvSpPr>
          <p:cNvPr id="4" name="Text 2"/>
          <p:cNvSpPr txBox="1"/>
          <p:nvPr/>
        </p:nvSpPr>
        <p:spPr>
          <a:xfrm>
            <a:off x="822960" y="1463040"/>
            <a:ext cx="4754880" cy="457200"/>
          </a:xfrm>
          <a:prstGeom prst="rect">
            <a:avLst/>
          </a:prstGeom>
          <a:noFill/>
          <a:ln/>
        </p:spPr>
        <p:txBody>
          <a:bodyPr wrap="square" lIns="0" tIns="0" rIns="0" bIns="0" rtlCol="0" anchor="ctr"/>
          <a:lstStyle/>
          <a:p>
            <a:pPr indent="0" marL="0">
              <a:buNone/>
            </a:pPr>
            <a:r>
              <a:rPr lang="en-US" sz="1900" b="1" dirty="0">
                <a:solidFill>
                  <a:srgbClr val="1B3B6F"/>
                </a:solidFill>
                <a:latin typeface="Calibri" pitchFamily="34" charset="0"/>
                <a:ea typeface="Calibri" pitchFamily="34" charset="-122"/>
                <a:cs typeface="Calibri" pitchFamily="34" charset="-120"/>
              </a:rPr>
              <a:t>Observable Elements</a:t>
            </a:r>
            <a:endParaRPr lang="en-US" sz="1900" dirty="0"/>
          </a:p>
        </p:txBody>
      </p:sp>
      <p:sp>
        <p:nvSpPr>
          <p:cNvPr id="5" name="Text 3"/>
          <p:cNvSpPr txBox="1"/>
          <p:nvPr/>
        </p:nvSpPr>
        <p:spPr>
          <a:xfrm>
            <a:off x="822960" y="2011680"/>
            <a:ext cx="4754880" cy="1828800"/>
          </a:xfrm>
          <a:prstGeom prst="rect">
            <a:avLst/>
          </a:prstGeom>
          <a:noFill/>
          <a:ln/>
        </p:spPr>
        <p:txBody>
          <a:bodyPr wrap="square" lIns="0" tIns="0" rIns="0" bIns="0" rtlCol="0" anchor="ctr"/>
          <a:lstStyle/>
          <a:p>
            <a:pPr marL="342900" indent="-342900">
              <a:spcAft>
                <a:spcPts val="1000"/>
              </a:spcAft>
              <a:buSzPct val="100000"/>
              <a:buChar char="•"/>
            </a:pPr>
            <a:r>
              <a:rPr lang="en-US" sz="1700" dirty="0">
                <a:solidFill>
                  <a:srgbClr val="333333"/>
                </a:solidFill>
                <a:latin typeface="Calibri" pitchFamily="34" charset="0"/>
                <a:ea typeface="Calibri" pitchFamily="34" charset="-122"/>
                <a:cs typeface="Calibri" pitchFamily="34" charset="-120"/>
              </a:rPr>
              <a:t>Practices</a:t>
            </a:r>
            <a:endParaRPr lang="en-US" sz="1700" dirty="0"/>
          </a:p>
          <a:p>
            <a:pPr marL="342900" indent="-342900">
              <a:spcAft>
                <a:spcPts val="1000"/>
              </a:spcAft>
              <a:buSzPct val="100000"/>
              <a:buChar char="•"/>
            </a:pPr>
            <a:r>
              <a:rPr lang="en-US" sz="1700" dirty="0">
                <a:solidFill>
                  <a:srgbClr val="333333"/>
                </a:solidFill>
                <a:latin typeface="Calibri" pitchFamily="34" charset="0"/>
                <a:ea typeface="Calibri" pitchFamily="34" charset="-122"/>
                <a:cs typeface="Calibri" pitchFamily="34" charset="-120"/>
              </a:rPr>
              <a:t>Language</a:t>
            </a:r>
            <a:endParaRPr lang="en-US" sz="1700" dirty="0"/>
          </a:p>
          <a:p>
            <a:pPr marL="342900" indent="-342900">
              <a:spcAft>
                <a:spcPts val="1000"/>
              </a:spcAft>
              <a:buSzPct val="100000"/>
              <a:buChar char="•"/>
            </a:pPr>
            <a:r>
              <a:rPr lang="en-US" sz="1700" dirty="0">
                <a:solidFill>
                  <a:srgbClr val="333333"/>
                </a:solidFill>
                <a:latin typeface="Calibri" pitchFamily="34" charset="0"/>
                <a:ea typeface="Calibri" pitchFamily="34" charset="-122"/>
                <a:cs typeface="Calibri" pitchFamily="34" charset="-120"/>
              </a:rPr>
              <a:t>Symbols</a:t>
            </a:r>
            <a:endParaRPr lang="en-US" sz="1700" dirty="0"/>
          </a:p>
        </p:txBody>
      </p:sp>
      <p:sp>
        <p:nvSpPr>
          <p:cNvPr id="6" name="Shape 4"/>
          <p:cNvSpPr/>
          <p:nvPr/>
        </p:nvSpPr>
        <p:spPr>
          <a:xfrm>
            <a:off x="6309360" y="1280160"/>
            <a:ext cx="5303520" cy="2743200"/>
          </a:xfrm>
          <a:prstGeom prst="roundRect">
            <a:avLst>
              <a:gd name="adj" fmla="val 2667"/>
            </a:avLst>
          </a:prstGeom>
          <a:solidFill>
            <a:srgbClr val="EDEEF0"/>
          </a:solidFill>
          <a:ln/>
        </p:spPr>
      </p:sp>
      <p:sp>
        <p:nvSpPr>
          <p:cNvPr id="7" name="Text 5"/>
          <p:cNvSpPr txBox="1"/>
          <p:nvPr/>
        </p:nvSpPr>
        <p:spPr>
          <a:xfrm>
            <a:off x="6583680" y="1463040"/>
            <a:ext cx="4754880" cy="457200"/>
          </a:xfrm>
          <a:prstGeom prst="rect">
            <a:avLst/>
          </a:prstGeom>
          <a:noFill/>
          <a:ln/>
        </p:spPr>
        <p:txBody>
          <a:bodyPr wrap="square" lIns="0" tIns="0" rIns="0" bIns="0" rtlCol="0" anchor="ctr"/>
          <a:lstStyle/>
          <a:p>
            <a:pPr indent="0" marL="0">
              <a:buNone/>
            </a:pPr>
            <a:r>
              <a:rPr lang="en-US" sz="1900" b="1" dirty="0">
                <a:solidFill>
                  <a:srgbClr val="1B3B6F"/>
                </a:solidFill>
                <a:latin typeface="Calibri" pitchFamily="34" charset="0"/>
                <a:ea typeface="Calibri" pitchFamily="34" charset="-122"/>
                <a:cs typeface="Calibri" pitchFamily="34" charset="-120"/>
              </a:rPr>
              <a:t>Not Observable</a:t>
            </a:r>
            <a:endParaRPr lang="en-US" sz="1900" dirty="0"/>
          </a:p>
        </p:txBody>
      </p:sp>
      <p:sp>
        <p:nvSpPr>
          <p:cNvPr id="8" name="Text 6"/>
          <p:cNvSpPr txBox="1"/>
          <p:nvPr/>
        </p:nvSpPr>
        <p:spPr>
          <a:xfrm>
            <a:off x="6583680" y="2011680"/>
            <a:ext cx="4754880" cy="1828800"/>
          </a:xfrm>
          <a:prstGeom prst="rect">
            <a:avLst/>
          </a:prstGeom>
          <a:noFill/>
          <a:ln/>
        </p:spPr>
        <p:txBody>
          <a:bodyPr wrap="square" lIns="0" tIns="0" rIns="0" bIns="0" rtlCol="0" anchor="ctr"/>
          <a:lstStyle/>
          <a:p>
            <a:pPr marL="342900" indent="-342900">
              <a:spcAft>
                <a:spcPts val="1000"/>
              </a:spcAft>
              <a:buSzPct val="100000"/>
              <a:buChar char="•"/>
            </a:pPr>
            <a:r>
              <a:rPr lang="en-US" sz="1700" dirty="0">
                <a:solidFill>
                  <a:srgbClr val="333333"/>
                </a:solidFill>
                <a:latin typeface="Calibri" pitchFamily="34" charset="0"/>
                <a:ea typeface="Calibri" pitchFamily="34" charset="-122"/>
                <a:cs typeface="Calibri" pitchFamily="34" charset="-120"/>
              </a:rPr>
              <a:t>Norms</a:t>
            </a:r>
            <a:endParaRPr lang="en-US" sz="1700" dirty="0"/>
          </a:p>
          <a:p>
            <a:pPr marL="342900" indent="-342900">
              <a:spcAft>
                <a:spcPts val="1000"/>
              </a:spcAft>
              <a:buSzPct val="100000"/>
              <a:buChar char="•"/>
            </a:pPr>
            <a:r>
              <a:rPr lang="en-US" sz="1700" dirty="0">
                <a:solidFill>
                  <a:srgbClr val="333333"/>
                </a:solidFill>
                <a:latin typeface="Calibri" pitchFamily="34" charset="0"/>
                <a:ea typeface="Calibri" pitchFamily="34" charset="-122"/>
                <a:cs typeface="Calibri" pitchFamily="34" charset="-120"/>
              </a:rPr>
              <a:t>Values</a:t>
            </a:r>
            <a:endParaRPr lang="en-US" sz="1700" dirty="0"/>
          </a:p>
          <a:p>
            <a:pPr marL="342900" indent="-342900">
              <a:spcAft>
                <a:spcPts val="1000"/>
              </a:spcAft>
              <a:buSzPct val="100000"/>
              <a:buChar char="•"/>
            </a:pPr>
            <a:r>
              <a:rPr lang="en-US" sz="1700" dirty="0">
                <a:solidFill>
                  <a:srgbClr val="333333"/>
                </a:solidFill>
                <a:latin typeface="Calibri" pitchFamily="34" charset="0"/>
                <a:ea typeface="Calibri" pitchFamily="34" charset="-122"/>
                <a:cs typeface="Calibri" pitchFamily="34" charset="-120"/>
              </a:rPr>
              <a:t>Assumptions</a:t>
            </a:r>
            <a:endParaRPr lang="en-US" sz="1700" dirty="0"/>
          </a:p>
        </p:txBody>
      </p:sp>
      <p:sp>
        <p:nvSpPr>
          <p:cNvPr id="9" name="Text 7"/>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0" name="Text 8"/>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731520"/>
            <a:ext cx="10698480" cy="457200"/>
          </a:xfrm>
          <a:prstGeom prst="rect">
            <a:avLst/>
          </a:prstGeom>
          <a:noFill/>
          <a:ln/>
        </p:spPr>
        <p:txBody>
          <a:bodyPr wrap="square" lIns="0" tIns="0" rIns="0" bIns="0" rtlCol="0" anchor="ctr"/>
          <a:lstStyle/>
          <a:p>
            <a:pPr indent="0" marL="0">
              <a:buNone/>
            </a:pPr>
            <a:r>
              <a:rPr lang="en-US" sz="1600" b="1" spc="300" kern="0" dirty="0">
                <a:solidFill>
                  <a:srgbClr val="B8860B"/>
                </a:solidFill>
                <a:latin typeface="Calibri" pitchFamily="34" charset="0"/>
                <a:ea typeface="Calibri" pitchFamily="34" charset="-122"/>
                <a:cs typeface="Calibri" pitchFamily="34" charset="-120"/>
              </a:rPr>
              <a:t>ACTIVITY</a:t>
            </a:r>
            <a:endParaRPr lang="en-US" sz="1600" dirty="0"/>
          </a:p>
        </p:txBody>
      </p:sp>
      <p:sp>
        <p:nvSpPr>
          <p:cNvPr id="3" name="Text 1"/>
          <p:cNvSpPr txBox="1"/>
          <p:nvPr/>
        </p:nvSpPr>
        <p:spPr>
          <a:xfrm>
            <a:off x="731520" y="1188720"/>
            <a:ext cx="10698480" cy="914400"/>
          </a:xfrm>
          <a:prstGeom prst="rect">
            <a:avLst/>
          </a:prstGeom>
          <a:noFill/>
          <a:ln/>
        </p:spPr>
        <p:txBody>
          <a:bodyPr wrap="square" lIns="0" tIns="0" rIns="0" bIns="0" rtlCol="0" anchor="ctr"/>
          <a:lstStyle/>
          <a:p>
            <a:pPr indent="0" marL="0">
              <a:buNone/>
            </a:pPr>
            <a:r>
              <a:rPr lang="en-US" sz="3000" b="1" dirty="0">
                <a:solidFill>
                  <a:srgbClr val="FFFFFF"/>
                </a:solidFill>
                <a:latin typeface="Georgia" pitchFamily="34" charset="0"/>
                <a:ea typeface="Georgia" pitchFamily="34" charset="-122"/>
                <a:cs typeface="Georgia" pitchFamily="34" charset="-120"/>
              </a:rPr>
              <a:t>Culture Crush Activity</a:t>
            </a:r>
            <a:endParaRPr lang="en-US" sz="3000" dirty="0"/>
          </a:p>
        </p:txBody>
      </p:sp>
      <p:sp>
        <p:nvSpPr>
          <p:cNvPr id="4" name="Text 2"/>
          <p:cNvSpPr txBox="1"/>
          <p:nvPr/>
        </p:nvSpPr>
        <p:spPr>
          <a:xfrm>
            <a:off x="731520" y="2286000"/>
            <a:ext cx="10698480" cy="3657600"/>
          </a:xfrm>
          <a:prstGeom prst="rect">
            <a:avLst/>
          </a:prstGeom>
          <a:noFill/>
          <a:ln/>
        </p:spPr>
        <p:txBody>
          <a:bodyPr wrap="square" lIns="0" tIns="0" rIns="0" bIns="0" rtlCol="0" anchor="ctr"/>
          <a:lstStyle/>
          <a:p>
            <a:pPr marL="342900" indent="-342900">
              <a:spcAft>
                <a:spcPts val="1000"/>
              </a:spcAft>
              <a:buSzPct val="100000"/>
              <a:buChar char="•"/>
            </a:pPr>
            <a:r>
              <a:rPr lang="en-US" sz="1800" dirty="0">
                <a:solidFill>
                  <a:srgbClr val="DDDDDD"/>
                </a:solidFill>
                <a:latin typeface="Calibri" pitchFamily="34" charset="0"/>
                <a:ea typeface="Calibri" pitchFamily="34" charset="-122"/>
                <a:cs typeface="Calibri" pitchFamily="34" charset="-120"/>
              </a:rPr>
              <a:t>In teams, answer the following question: “On what organizations do we have a culture crush?”</a:t>
            </a:r>
            <a:endParaRPr lang="en-US" sz="1800" dirty="0"/>
          </a:p>
          <a:p>
            <a:pPr marL="342900" indent="-342900">
              <a:spcAft>
                <a:spcPts val="1000"/>
              </a:spcAft>
              <a:buSzPct val="100000"/>
              <a:buChar char="•"/>
            </a:pPr>
            <a:r>
              <a:rPr lang="en-US" sz="1800" dirty="0">
                <a:solidFill>
                  <a:srgbClr val="DDDDDD"/>
                </a:solidFill>
                <a:latin typeface="Calibri" pitchFamily="34" charset="0"/>
                <a:ea typeface="Calibri" pitchFamily="34" charset="-122"/>
                <a:cs typeface="Calibri" pitchFamily="34" charset="-120"/>
              </a:rPr>
              <a:t>Think about companies that people often talk about emulating.</a:t>
            </a:r>
            <a:endParaRPr lang="en-US" sz="1800" dirty="0"/>
          </a:p>
          <a:p>
            <a:pPr marL="342900" indent="-342900">
              <a:spcAft>
                <a:spcPts val="1000"/>
              </a:spcAft>
              <a:buSzPct val="100000"/>
              <a:buChar char="•"/>
            </a:pPr>
            <a:r>
              <a:rPr lang="en-US" sz="1800" dirty="0">
                <a:solidFill>
                  <a:srgbClr val="DDDDDD"/>
                </a:solidFill>
                <a:latin typeface="Calibri" pitchFamily="34" charset="0"/>
                <a:ea typeface="Calibri" pitchFamily="34" charset="-122"/>
                <a:cs typeface="Calibri" pitchFamily="34" charset="-120"/>
              </a:rPr>
              <a:t>List them in the hearts on the worksheet, then note the reasons why you have a crush on them.</a:t>
            </a:r>
            <a:endParaRPr lang="en-US" sz="1800" dirty="0"/>
          </a:p>
          <a:p>
            <a:pPr marL="342900" indent="-342900">
              <a:spcAft>
                <a:spcPts val="1000"/>
              </a:spcAft>
              <a:buSzPct val="100000"/>
              <a:buChar char="•"/>
            </a:pPr>
            <a:r>
              <a:rPr lang="en-US" sz="1800" dirty="0">
                <a:solidFill>
                  <a:srgbClr val="DDDDDD"/>
                </a:solidFill>
                <a:latin typeface="Calibri" pitchFamily="34" charset="0"/>
                <a:ea typeface="Calibri" pitchFamily="34" charset="-122"/>
                <a:cs typeface="Calibri" pitchFamily="34" charset="-120"/>
              </a:rPr>
              <a:t>Next, think about organizations that are the antithesis of the culture you want.</a:t>
            </a:r>
            <a:endParaRPr lang="en-US" sz="1800" dirty="0"/>
          </a:p>
          <a:p>
            <a:pPr marL="342900" indent="-342900">
              <a:buSzPct val="100000"/>
              <a:buChar char="•"/>
            </a:pPr>
            <a:r>
              <a:rPr lang="en-US" sz="1800" dirty="0">
                <a:solidFill>
                  <a:srgbClr val="DDDDDD"/>
                </a:solidFill>
                <a:latin typeface="Calibri" pitchFamily="34" charset="0"/>
                <a:ea typeface="Calibri" pitchFamily="34" charset="-122"/>
                <a:cs typeface="Calibri" pitchFamily="34" charset="-120"/>
              </a:rPr>
              <a:t>Fill in the drops on the worksheet and note why for each.</a:t>
            </a:r>
            <a:endParaRPr lang="en-US" sz="1800" dirty="0"/>
          </a:p>
        </p:txBody>
      </p:sp>
      <p:sp>
        <p:nvSpPr>
          <p:cNvPr id="5" name="Text 3"/>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6" name="Text 4"/>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800" b="1" dirty="0">
                <a:solidFill>
                  <a:srgbClr val="1B3B6F"/>
                </a:solidFill>
                <a:latin typeface="Georgia" pitchFamily="34" charset="0"/>
                <a:ea typeface="Georgia" pitchFamily="34" charset="-122"/>
                <a:cs typeface="Georgia" pitchFamily="34" charset="-120"/>
              </a:rPr>
              <a:t>Four Basic Types of Culture</a:t>
            </a:r>
            <a:endParaRPr lang="en-US" sz="2800" dirty="0"/>
          </a:p>
        </p:txBody>
      </p:sp>
      <p:sp>
        <p:nvSpPr>
          <p:cNvPr id="3" name="Shape 1"/>
          <p:cNvSpPr/>
          <p:nvPr/>
        </p:nvSpPr>
        <p:spPr>
          <a:xfrm>
            <a:off x="548640" y="1645920"/>
            <a:ext cx="2651760" cy="1737360"/>
          </a:xfrm>
          <a:prstGeom prst="roundRect">
            <a:avLst>
              <a:gd name="adj" fmla="val 4211"/>
            </a:avLst>
          </a:prstGeom>
          <a:solidFill>
            <a:srgbClr val="EDEEF0"/>
          </a:solidFill>
          <a:ln/>
        </p:spPr>
      </p:sp>
      <p:sp>
        <p:nvSpPr>
          <p:cNvPr id="4" name="Text 2"/>
          <p:cNvSpPr txBox="1"/>
          <p:nvPr/>
        </p:nvSpPr>
        <p:spPr>
          <a:xfrm>
            <a:off x="731520" y="1783080"/>
            <a:ext cx="2286000" cy="457200"/>
          </a:xfrm>
          <a:prstGeom prst="rect">
            <a:avLst/>
          </a:prstGeom>
          <a:noFill/>
          <a:ln/>
        </p:spPr>
        <p:txBody>
          <a:bodyPr wrap="square" lIns="0" tIns="0" rIns="0" bIns="0" rtlCol="0" anchor="ctr"/>
          <a:lstStyle/>
          <a:p>
            <a:pPr indent="0" marL="0">
              <a:buNone/>
            </a:pPr>
            <a:r>
              <a:rPr lang="en-US" sz="2200" b="1" dirty="0">
                <a:solidFill>
                  <a:srgbClr val="B8860B"/>
                </a:solidFill>
                <a:latin typeface="Georgia" pitchFamily="34" charset="0"/>
                <a:ea typeface="Georgia" pitchFamily="34" charset="-122"/>
                <a:cs typeface="Georgia" pitchFamily="34" charset="-120"/>
              </a:rPr>
              <a:t>1</a:t>
            </a:r>
            <a:endParaRPr lang="en-US" sz="2200" dirty="0"/>
          </a:p>
        </p:txBody>
      </p:sp>
      <p:sp>
        <p:nvSpPr>
          <p:cNvPr id="5" name="Text 3"/>
          <p:cNvSpPr txBox="1"/>
          <p:nvPr/>
        </p:nvSpPr>
        <p:spPr>
          <a:xfrm>
            <a:off x="731520" y="2286000"/>
            <a:ext cx="2286000" cy="1005840"/>
          </a:xfrm>
          <a:prstGeom prst="rect">
            <a:avLst/>
          </a:prstGeom>
          <a:noFill/>
          <a:ln/>
        </p:spPr>
        <p:txBody>
          <a:bodyPr wrap="square" lIns="0" tIns="0" rIns="0" bIns="0" rtlCol="0" anchor="ctr"/>
          <a:lstStyle/>
          <a:p>
            <a:pPr indent="0" marL="0">
              <a:buNone/>
            </a:pPr>
            <a:r>
              <a:rPr lang="en-US" sz="1800" b="1" dirty="0">
                <a:solidFill>
                  <a:srgbClr val="1B3B6F"/>
                </a:solidFill>
                <a:latin typeface="Calibri" pitchFamily="34" charset="0"/>
                <a:ea typeface="Calibri" pitchFamily="34" charset="-122"/>
                <a:cs typeface="Calibri" pitchFamily="34" charset="-120"/>
              </a:rPr>
              <a:t>Bureaucratic</a:t>
            </a:r>
            <a:endParaRPr lang="en-US" sz="1800" dirty="0"/>
          </a:p>
        </p:txBody>
      </p:sp>
      <p:sp>
        <p:nvSpPr>
          <p:cNvPr id="6" name="Shape 4"/>
          <p:cNvSpPr/>
          <p:nvPr/>
        </p:nvSpPr>
        <p:spPr>
          <a:xfrm>
            <a:off x="3383280" y="1645920"/>
            <a:ext cx="2651760" cy="1737360"/>
          </a:xfrm>
          <a:prstGeom prst="roundRect">
            <a:avLst>
              <a:gd name="adj" fmla="val 4211"/>
            </a:avLst>
          </a:prstGeom>
          <a:solidFill>
            <a:srgbClr val="EDEEF0"/>
          </a:solidFill>
          <a:ln/>
        </p:spPr>
      </p:sp>
      <p:sp>
        <p:nvSpPr>
          <p:cNvPr id="7" name="Text 5"/>
          <p:cNvSpPr txBox="1"/>
          <p:nvPr/>
        </p:nvSpPr>
        <p:spPr>
          <a:xfrm>
            <a:off x="3566160" y="1783080"/>
            <a:ext cx="2286000" cy="457200"/>
          </a:xfrm>
          <a:prstGeom prst="rect">
            <a:avLst/>
          </a:prstGeom>
          <a:noFill/>
          <a:ln/>
        </p:spPr>
        <p:txBody>
          <a:bodyPr wrap="square" lIns="0" tIns="0" rIns="0" bIns="0" rtlCol="0" anchor="ctr"/>
          <a:lstStyle/>
          <a:p>
            <a:pPr indent="0" marL="0">
              <a:buNone/>
            </a:pPr>
            <a:r>
              <a:rPr lang="en-US" sz="2200" b="1" dirty="0">
                <a:solidFill>
                  <a:srgbClr val="B8860B"/>
                </a:solidFill>
                <a:latin typeface="Georgia" pitchFamily="34" charset="0"/>
                <a:ea typeface="Georgia" pitchFamily="34" charset="-122"/>
                <a:cs typeface="Georgia" pitchFamily="34" charset="-120"/>
              </a:rPr>
              <a:t>2</a:t>
            </a:r>
            <a:endParaRPr lang="en-US" sz="2200" dirty="0"/>
          </a:p>
        </p:txBody>
      </p:sp>
      <p:sp>
        <p:nvSpPr>
          <p:cNvPr id="8" name="Text 6"/>
          <p:cNvSpPr txBox="1"/>
          <p:nvPr/>
        </p:nvSpPr>
        <p:spPr>
          <a:xfrm>
            <a:off x="3566160" y="2286000"/>
            <a:ext cx="2286000" cy="1005840"/>
          </a:xfrm>
          <a:prstGeom prst="rect">
            <a:avLst/>
          </a:prstGeom>
          <a:noFill/>
          <a:ln/>
        </p:spPr>
        <p:txBody>
          <a:bodyPr wrap="square" lIns="0" tIns="0" rIns="0" bIns="0" rtlCol="0" anchor="ctr"/>
          <a:lstStyle/>
          <a:p>
            <a:pPr indent="0" marL="0">
              <a:buNone/>
            </a:pPr>
            <a:r>
              <a:rPr lang="en-US" sz="1800" b="1" dirty="0">
                <a:solidFill>
                  <a:srgbClr val="1B3B6F"/>
                </a:solidFill>
                <a:latin typeface="Calibri" pitchFamily="34" charset="0"/>
                <a:ea typeface="Calibri" pitchFamily="34" charset="-122"/>
                <a:cs typeface="Calibri" pitchFamily="34" charset="-120"/>
              </a:rPr>
              <a:t>Clan</a:t>
            </a:r>
            <a:endParaRPr lang="en-US" sz="1800" dirty="0"/>
          </a:p>
        </p:txBody>
      </p:sp>
      <p:sp>
        <p:nvSpPr>
          <p:cNvPr id="9" name="Shape 7"/>
          <p:cNvSpPr/>
          <p:nvPr/>
        </p:nvSpPr>
        <p:spPr>
          <a:xfrm>
            <a:off x="6217920" y="1645920"/>
            <a:ext cx="2651760" cy="1737360"/>
          </a:xfrm>
          <a:prstGeom prst="roundRect">
            <a:avLst>
              <a:gd name="adj" fmla="val 4211"/>
            </a:avLst>
          </a:prstGeom>
          <a:solidFill>
            <a:srgbClr val="EDEEF0"/>
          </a:solidFill>
          <a:ln/>
        </p:spPr>
      </p:sp>
      <p:sp>
        <p:nvSpPr>
          <p:cNvPr id="10" name="Text 8"/>
          <p:cNvSpPr txBox="1"/>
          <p:nvPr/>
        </p:nvSpPr>
        <p:spPr>
          <a:xfrm>
            <a:off x="6400800" y="1783080"/>
            <a:ext cx="2286000" cy="457200"/>
          </a:xfrm>
          <a:prstGeom prst="rect">
            <a:avLst/>
          </a:prstGeom>
          <a:noFill/>
          <a:ln/>
        </p:spPr>
        <p:txBody>
          <a:bodyPr wrap="square" lIns="0" tIns="0" rIns="0" bIns="0" rtlCol="0" anchor="ctr"/>
          <a:lstStyle/>
          <a:p>
            <a:pPr indent="0" marL="0">
              <a:buNone/>
            </a:pPr>
            <a:r>
              <a:rPr lang="en-US" sz="2200" b="1" dirty="0">
                <a:solidFill>
                  <a:srgbClr val="B8860B"/>
                </a:solidFill>
                <a:latin typeface="Georgia" pitchFamily="34" charset="0"/>
                <a:ea typeface="Georgia" pitchFamily="34" charset="-122"/>
                <a:cs typeface="Georgia" pitchFamily="34" charset="-120"/>
              </a:rPr>
              <a:t>3</a:t>
            </a:r>
            <a:endParaRPr lang="en-US" sz="2200" dirty="0"/>
          </a:p>
        </p:txBody>
      </p:sp>
      <p:sp>
        <p:nvSpPr>
          <p:cNvPr id="11" name="Text 9"/>
          <p:cNvSpPr txBox="1"/>
          <p:nvPr/>
        </p:nvSpPr>
        <p:spPr>
          <a:xfrm>
            <a:off x="6400800" y="2286000"/>
            <a:ext cx="2286000" cy="1005840"/>
          </a:xfrm>
          <a:prstGeom prst="rect">
            <a:avLst/>
          </a:prstGeom>
          <a:noFill/>
          <a:ln/>
        </p:spPr>
        <p:txBody>
          <a:bodyPr wrap="square" lIns="0" tIns="0" rIns="0" bIns="0" rtlCol="0" anchor="ctr"/>
          <a:lstStyle/>
          <a:p>
            <a:pPr indent="0" marL="0">
              <a:buNone/>
            </a:pPr>
            <a:r>
              <a:rPr lang="en-US" sz="1800" b="1" dirty="0">
                <a:solidFill>
                  <a:srgbClr val="1B3B6F"/>
                </a:solidFill>
                <a:latin typeface="Calibri" pitchFamily="34" charset="0"/>
                <a:ea typeface="Calibri" pitchFamily="34" charset="-122"/>
                <a:cs typeface="Calibri" pitchFamily="34" charset="-120"/>
              </a:rPr>
              <a:t>Market</a:t>
            </a:r>
            <a:endParaRPr lang="en-US" sz="1800" dirty="0"/>
          </a:p>
        </p:txBody>
      </p:sp>
      <p:sp>
        <p:nvSpPr>
          <p:cNvPr id="12" name="Shape 10"/>
          <p:cNvSpPr/>
          <p:nvPr/>
        </p:nvSpPr>
        <p:spPr>
          <a:xfrm>
            <a:off x="9052560" y="1645920"/>
            <a:ext cx="2651760" cy="1737360"/>
          </a:xfrm>
          <a:prstGeom prst="roundRect">
            <a:avLst>
              <a:gd name="adj" fmla="val 4211"/>
            </a:avLst>
          </a:prstGeom>
          <a:solidFill>
            <a:srgbClr val="EDEEF0"/>
          </a:solidFill>
          <a:ln/>
        </p:spPr>
      </p:sp>
      <p:sp>
        <p:nvSpPr>
          <p:cNvPr id="13" name="Text 11"/>
          <p:cNvSpPr txBox="1"/>
          <p:nvPr/>
        </p:nvSpPr>
        <p:spPr>
          <a:xfrm>
            <a:off x="9235440" y="1783080"/>
            <a:ext cx="2286000" cy="457200"/>
          </a:xfrm>
          <a:prstGeom prst="rect">
            <a:avLst/>
          </a:prstGeom>
          <a:noFill/>
          <a:ln/>
        </p:spPr>
        <p:txBody>
          <a:bodyPr wrap="square" lIns="0" tIns="0" rIns="0" bIns="0" rtlCol="0" anchor="ctr"/>
          <a:lstStyle/>
          <a:p>
            <a:pPr indent="0" marL="0">
              <a:buNone/>
            </a:pPr>
            <a:r>
              <a:rPr lang="en-US" sz="2200" b="1" dirty="0">
                <a:solidFill>
                  <a:srgbClr val="B8860B"/>
                </a:solidFill>
                <a:latin typeface="Georgia" pitchFamily="34" charset="0"/>
                <a:ea typeface="Georgia" pitchFamily="34" charset="-122"/>
                <a:cs typeface="Georgia" pitchFamily="34" charset="-120"/>
              </a:rPr>
              <a:t>4</a:t>
            </a:r>
            <a:endParaRPr lang="en-US" sz="2200" dirty="0"/>
          </a:p>
        </p:txBody>
      </p:sp>
      <p:sp>
        <p:nvSpPr>
          <p:cNvPr id="14" name="Text 12"/>
          <p:cNvSpPr txBox="1"/>
          <p:nvPr/>
        </p:nvSpPr>
        <p:spPr>
          <a:xfrm>
            <a:off x="9235440" y="2286000"/>
            <a:ext cx="2286000" cy="1005840"/>
          </a:xfrm>
          <a:prstGeom prst="rect">
            <a:avLst/>
          </a:prstGeom>
          <a:noFill/>
          <a:ln/>
        </p:spPr>
        <p:txBody>
          <a:bodyPr wrap="square" lIns="0" tIns="0" rIns="0" bIns="0" rtlCol="0" anchor="ctr"/>
          <a:lstStyle/>
          <a:p>
            <a:pPr indent="0" marL="0">
              <a:buNone/>
            </a:pPr>
            <a:r>
              <a:rPr lang="en-US" sz="1800" b="1" dirty="0">
                <a:solidFill>
                  <a:srgbClr val="1B3B6F"/>
                </a:solidFill>
                <a:latin typeface="Calibri" pitchFamily="34" charset="0"/>
                <a:ea typeface="Calibri" pitchFamily="34" charset="-122"/>
                <a:cs typeface="Calibri" pitchFamily="34" charset="-120"/>
              </a:rPr>
              <a:t>Adhocracy</a:t>
            </a:r>
            <a:endParaRPr lang="en-US" sz="1800" dirty="0"/>
          </a:p>
        </p:txBody>
      </p:sp>
      <p:sp>
        <p:nvSpPr>
          <p:cNvPr id="15" name="Text 13"/>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6" name="Text 14"/>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6949440" cy="82296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Bureaucratic Culture</a:t>
            </a:r>
            <a:endParaRPr lang="en-US" sz="2600" dirty="0"/>
          </a:p>
        </p:txBody>
      </p:sp>
      <p:sp>
        <p:nvSpPr>
          <p:cNvPr id="3" name="Text 1"/>
          <p:cNvSpPr txBox="1"/>
          <p:nvPr/>
        </p:nvSpPr>
        <p:spPr>
          <a:xfrm>
            <a:off x="731520" y="1371600"/>
            <a:ext cx="6766560" cy="4754880"/>
          </a:xfrm>
          <a:prstGeom prst="rect">
            <a:avLst/>
          </a:prstGeom>
          <a:noFill/>
          <a:ln/>
        </p:spPr>
        <p:txBody>
          <a:bodyPr wrap="square" lIns="0" tIns="0" rIns="0" bIns="0" rtlCol="0" anchor="ctr"/>
          <a:lstStyle/>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The behavior of employees is governed by formal rules and standard operating procedures.</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Such a culture perpetuates stability.</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Organizations with bureaucratic culture tend to produce standardized goods and services.</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Examples: Government entities, fast food establishments.</a:t>
            </a:r>
            <a:endParaRPr lang="en-US" sz="1700" dirty="0"/>
          </a:p>
        </p:txBody>
      </p:sp>
      <p:pic>
        <p:nvPicPr>
          <p:cNvPr id="4" name="Image 0" descr="/home/claude/dbdp_howard_assets/bureaucratic-meeting.jpg">    </p:cNvPr>
          <p:cNvPicPr>
            <a:picLocks noChangeAspect="1"/>
          </p:cNvPicPr>
          <p:nvPr/>
        </p:nvPicPr>
        <p:blipFill>
          <a:blip r:embed="rId1"/>
          <a:srcRect l="0" r="0" t="0" b="0"/>
          <a:stretch/>
        </p:blipFill>
        <p:spPr>
          <a:xfrm>
            <a:off x="7863840" y="1371600"/>
            <a:ext cx="3749040" cy="3749040"/>
          </a:xfrm>
          <a:prstGeom prst="rect">
            <a:avLst/>
          </a:prstGeom>
        </p:spPr>
      </p:pic>
      <p:sp>
        <p:nvSpPr>
          <p:cNvPr id="5"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6"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6949440" cy="82296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Clan Culture</a:t>
            </a:r>
            <a:endParaRPr lang="en-US" sz="2600" dirty="0"/>
          </a:p>
        </p:txBody>
      </p:sp>
      <p:sp>
        <p:nvSpPr>
          <p:cNvPr id="3" name="Text 1"/>
          <p:cNvSpPr txBox="1"/>
          <p:nvPr/>
        </p:nvSpPr>
        <p:spPr>
          <a:xfrm>
            <a:off x="731520" y="1371600"/>
            <a:ext cx="6766560" cy="4754880"/>
          </a:xfrm>
          <a:prstGeom prst="rect">
            <a:avLst/>
          </a:prstGeom>
          <a:noFill/>
          <a:ln/>
        </p:spPr>
        <p:txBody>
          <a:bodyPr wrap="square" lIns="0" tIns="0" rIns="0" bIns="0" rtlCol="0" anchor="ctr"/>
          <a:lstStyle/>
          <a:p>
            <a:pPr marL="342900" indent="-342900">
              <a:spcAft>
                <a:spcPts val="1200"/>
              </a:spcAft>
              <a:buSzPct val="100000"/>
              <a:buChar char="•"/>
            </a:pPr>
            <a:r>
              <a:rPr lang="en-US" sz="1500" dirty="0">
                <a:solidFill>
                  <a:srgbClr val="333333"/>
                </a:solidFill>
                <a:latin typeface="Calibri" pitchFamily="34" charset="0"/>
                <a:ea typeface="Calibri" pitchFamily="34" charset="-122"/>
                <a:cs typeface="Calibri" pitchFamily="34" charset="-120"/>
              </a:rPr>
              <a:t>The behavior of individuals is shaped by tradition, loyalty, personal commitment, extensive socialization, and self-management.</a:t>
            </a:r>
            <a:endParaRPr lang="en-US" sz="1500" dirty="0"/>
          </a:p>
          <a:p>
            <a:pPr marL="342900" indent="-342900">
              <a:spcAft>
                <a:spcPts val="1200"/>
              </a:spcAft>
              <a:buSzPct val="100000"/>
              <a:buChar char="•"/>
            </a:pPr>
            <a:r>
              <a:rPr lang="en-US" sz="1500" dirty="0">
                <a:solidFill>
                  <a:srgbClr val="333333"/>
                </a:solidFill>
                <a:latin typeface="Calibri" pitchFamily="34" charset="0"/>
                <a:ea typeface="Calibri" pitchFamily="34" charset="-122"/>
                <a:cs typeface="Calibri" pitchFamily="34" charset="-120"/>
              </a:rPr>
              <a:t>A clan culture achieves unity through socialization.</a:t>
            </a:r>
            <a:endParaRPr lang="en-US" sz="1500" dirty="0"/>
          </a:p>
          <a:p>
            <a:pPr marL="342900" indent="-342900">
              <a:spcAft>
                <a:spcPts val="1200"/>
              </a:spcAft>
              <a:buSzPct val="100000"/>
              <a:buChar char="•"/>
            </a:pPr>
            <a:r>
              <a:rPr lang="en-US" sz="1500" dirty="0">
                <a:solidFill>
                  <a:srgbClr val="333333"/>
                </a:solidFill>
                <a:latin typeface="Calibri" pitchFamily="34" charset="0"/>
                <a:ea typeface="Calibri" pitchFamily="34" charset="-122"/>
                <a:cs typeface="Calibri" pitchFamily="34" charset="-120"/>
              </a:rPr>
              <a:t>Long-term employees serve as mentors.</a:t>
            </a:r>
            <a:endParaRPr lang="en-US" sz="1500" dirty="0"/>
          </a:p>
          <a:p>
            <a:pPr marL="342900" indent="-342900">
              <a:spcAft>
                <a:spcPts val="1200"/>
              </a:spcAft>
              <a:buSzPct val="100000"/>
              <a:buChar char="•"/>
            </a:pPr>
            <a:r>
              <a:rPr lang="en-US" sz="1500" dirty="0">
                <a:solidFill>
                  <a:srgbClr val="333333"/>
                </a:solidFill>
                <a:latin typeface="Calibri" pitchFamily="34" charset="0"/>
                <a:ea typeface="Calibri" pitchFamily="34" charset="-122"/>
                <a:cs typeface="Calibri" pitchFamily="34" charset="-120"/>
              </a:rPr>
              <a:t>Members are aware of the organization's history and understand the expected manner of conduct and organizational style.</a:t>
            </a:r>
            <a:endParaRPr lang="en-US" sz="1500" dirty="0"/>
          </a:p>
          <a:p>
            <a:pPr marL="342900" indent="-342900">
              <a:spcAft>
                <a:spcPts val="1200"/>
              </a:spcAft>
              <a:buSzPct val="100000"/>
              <a:buChar char="•"/>
            </a:pPr>
            <a:r>
              <a:rPr lang="en-US" sz="1500" dirty="0">
                <a:solidFill>
                  <a:srgbClr val="333333"/>
                </a:solidFill>
                <a:latin typeface="Calibri" pitchFamily="34" charset="0"/>
                <a:ea typeface="Calibri" pitchFamily="34" charset="-122"/>
                <a:cs typeface="Calibri" pitchFamily="34" charset="-120"/>
              </a:rPr>
              <a:t>Members share feelings of pride in membership; peer pressure to adhere to important norms is strong.</a:t>
            </a:r>
            <a:endParaRPr lang="en-US" sz="1500" dirty="0"/>
          </a:p>
        </p:txBody>
      </p:sp>
      <p:pic>
        <p:nvPicPr>
          <p:cNvPr id="4" name="Image 0" descr="/home/claude/dbdp_howard_assets/clan-circle.jpeg">    </p:cNvPr>
          <p:cNvPicPr>
            <a:picLocks noChangeAspect="1"/>
          </p:cNvPicPr>
          <p:nvPr/>
        </p:nvPicPr>
        <p:blipFill>
          <a:blip r:embed="rId1"/>
          <a:srcRect l="0" r="0" t="0" b="0"/>
          <a:stretch/>
        </p:blipFill>
        <p:spPr>
          <a:xfrm>
            <a:off x="7863840" y="1371600"/>
            <a:ext cx="3749040" cy="3749040"/>
          </a:xfrm>
          <a:prstGeom prst="rect">
            <a:avLst/>
          </a:prstGeom>
        </p:spPr>
      </p:pic>
      <p:sp>
        <p:nvSpPr>
          <p:cNvPr id="5"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6"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6949440" cy="82296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Market Culture</a:t>
            </a:r>
            <a:endParaRPr lang="en-US" sz="2600" dirty="0"/>
          </a:p>
        </p:txBody>
      </p:sp>
      <p:sp>
        <p:nvSpPr>
          <p:cNvPr id="3" name="Text 1"/>
          <p:cNvSpPr txBox="1"/>
          <p:nvPr/>
        </p:nvSpPr>
        <p:spPr>
          <a:xfrm>
            <a:off x="731520" y="1371600"/>
            <a:ext cx="6766560" cy="4754880"/>
          </a:xfrm>
          <a:prstGeom prst="rect">
            <a:avLst/>
          </a:prstGeom>
          <a:noFill/>
          <a:ln/>
        </p:spPr>
        <p:txBody>
          <a:bodyPr wrap="square" lIns="0" tIns="0" rIns="0" bIns="0" rtlCol="0" anchor="ctr"/>
          <a:lstStyle/>
          <a:p>
            <a:pPr marL="342900" indent="-342900">
              <a:spcAft>
                <a:spcPts val="1200"/>
              </a:spcAft>
              <a:buSzPct val="100000"/>
              <a:buChar char="•"/>
            </a:pPr>
            <a:r>
              <a:rPr lang="en-US" sz="1500" dirty="0">
                <a:solidFill>
                  <a:srgbClr val="333333"/>
                </a:solidFill>
                <a:latin typeface="Calibri" pitchFamily="34" charset="0"/>
                <a:ea typeface="Calibri" pitchFamily="34" charset="-122"/>
                <a:cs typeface="Calibri" pitchFamily="34" charset="-120"/>
              </a:rPr>
              <a:t>Values and norms reflect the significance of achieving measurable and demanding goals, mainly financial and market-based.</a:t>
            </a:r>
            <a:endParaRPr lang="en-US" sz="1500" dirty="0"/>
          </a:p>
          <a:p>
            <a:pPr marL="342900" indent="-342900">
              <a:spcAft>
                <a:spcPts val="1200"/>
              </a:spcAft>
              <a:buSzPct val="100000"/>
              <a:buChar char="•"/>
            </a:pPr>
            <a:r>
              <a:rPr lang="en-US" sz="1500" dirty="0">
                <a:solidFill>
                  <a:srgbClr val="333333"/>
                </a:solidFill>
                <a:latin typeface="Calibri" pitchFamily="34" charset="0"/>
                <a:ea typeface="Calibri" pitchFamily="34" charset="-122"/>
                <a:cs typeface="Calibri" pitchFamily="34" charset="-120"/>
              </a:rPr>
              <a:t>Companies with a market culture tend to focus on sales growth, profitability, and market share.</a:t>
            </a:r>
            <a:endParaRPr lang="en-US" sz="1500" dirty="0"/>
          </a:p>
          <a:p>
            <a:pPr marL="342900" indent="-342900">
              <a:spcAft>
                <a:spcPts val="1200"/>
              </a:spcAft>
              <a:buSzPct val="100000"/>
              <a:buChar char="•"/>
            </a:pPr>
            <a:r>
              <a:rPr lang="en-US" sz="1500" dirty="0">
                <a:solidFill>
                  <a:srgbClr val="333333"/>
                </a:solidFill>
                <a:latin typeface="Calibri" pitchFamily="34" charset="0"/>
                <a:ea typeface="Calibri" pitchFamily="34" charset="-122"/>
                <a:cs typeface="Calibri" pitchFamily="34" charset="-120"/>
              </a:rPr>
              <a:t>The relationship between individuals and the organization is contractual.</a:t>
            </a:r>
            <a:endParaRPr lang="en-US" sz="1500" dirty="0"/>
          </a:p>
          <a:p>
            <a:pPr marL="342900" indent="-342900">
              <a:spcAft>
                <a:spcPts val="1200"/>
              </a:spcAft>
              <a:buSzPct val="100000"/>
              <a:buChar char="•"/>
            </a:pPr>
            <a:r>
              <a:rPr lang="en-US" sz="1500" dirty="0">
                <a:solidFill>
                  <a:srgbClr val="333333"/>
                </a:solidFill>
                <a:latin typeface="Calibri" pitchFamily="34" charset="0"/>
                <a:ea typeface="Calibri" pitchFamily="34" charset="-122"/>
                <a:cs typeface="Calibri" pitchFamily="34" charset="-120"/>
              </a:rPr>
              <a:t>Managers are judged not on their effectiveness as mentors, but on performance goals based on profit.</a:t>
            </a:r>
            <a:endParaRPr lang="en-US" sz="1500" dirty="0"/>
          </a:p>
        </p:txBody>
      </p:sp>
      <p:pic>
        <p:nvPicPr>
          <p:cNvPr id="4" name="Image 0" descr="/home/claude/dbdp_howard_assets/market-lineup.jpg">    </p:cNvPr>
          <p:cNvPicPr>
            <a:picLocks noChangeAspect="1"/>
          </p:cNvPicPr>
          <p:nvPr/>
        </p:nvPicPr>
        <p:blipFill>
          <a:blip r:embed="rId1"/>
          <a:srcRect l="0" r="0" t="0" b="0"/>
          <a:stretch/>
        </p:blipFill>
        <p:spPr>
          <a:xfrm>
            <a:off x="7863840" y="1371600"/>
            <a:ext cx="3749040" cy="3749040"/>
          </a:xfrm>
          <a:prstGeom prst="rect">
            <a:avLst/>
          </a:prstGeom>
        </p:spPr>
      </p:pic>
      <p:sp>
        <p:nvSpPr>
          <p:cNvPr id="5"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6"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6949440" cy="82296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Adhocracy Culture</a:t>
            </a:r>
            <a:endParaRPr lang="en-US" sz="2600" dirty="0"/>
          </a:p>
        </p:txBody>
      </p:sp>
      <p:sp>
        <p:nvSpPr>
          <p:cNvPr id="3" name="Text 1"/>
          <p:cNvSpPr txBox="1"/>
          <p:nvPr/>
        </p:nvSpPr>
        <p:spPr>
          <a:xfrm>
            <a:off x="731520" y="1371600"/>
            <a:ext cx="6766560" cy="4754880"/>
          </a:xfrm>
          <a:prstGeom prst="rect">
            <a:avLst/>
          </a:prstGeom>
          <a:noFill/>
          <a:ln/>
        </p:spPr>
        <p:txBody>
          <a:bodyPr wrap="square" lIns="0" tIns="0" rIns="0" bIns="0" rtlCol="0" anchor="ctr"/>
          <a:lstStyle/>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Characterized by high levels of risk-taking and creativity.</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There is a commitment to experimentation, innovation, and being creative.</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Adhocracy cultures value individuality — employees are encouraged to think creatively and bring their ideas to the table.</a:t>
            </a:r>
            <a:endParaRPr lang="en-US" sz="1700" dirty="0"/>
          </a:p>
        </p:txBody>
      </p:sp>
      <p:pic>
        <p:nvPicPr>
          <p:cNvPr id="4" name="Image 0" descr="/home/claude/dbdp_howard_assets/adhocracy-tech.jpg">    </p:cNvPr>
          <p:cNvPicPr>
            <a:picLocks noChangeAspect="1"/>
          </p:cNvPicPr>
          <p:nvPr/>
        </p:nvPicPr>
        <p:blipFill>
          <a:blip r:embed="rId1"/>
          <a:srcRect l="0" r="0" t="0" b="0"/>
          <a:stretch/>
        </p:blipFill>
        <p:spPr>
          <a:xfrm>
            <a:off x="7863840" y="1371600"/>
            <a:ext cx="3749040" cy="3749040"/>
          </a:xfrm>
          <a:prstGeom prst="rect">
            <a:avLst/>
          </a:prstGeom>
        </p:spPr>
      </p:pic>
      <p:sp>
        <p:nvSpPr>
          <p:cNvPr id="5"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6"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800" b="1" dirty="0">
                <a:solidFill>
                  <a:srgbClr val="1B3B6F"/>
                </a:solidFill>
                <a:latin typeface="Georgia" pitchFamily="34" charset="0"/>
                <a:ea typeface="Georgia" pitchFamily="34" charset="-122"/>
                <a:cs typeface="Georgia" pitchFamily="34" charset="-120"/>
              </a:rPr>
              <a:t>Understanding the Culture of Your Organization</a:t>
            </a:r>
            <a:endParaRPr lang="en-US" sz="28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Different people in the same organization can have different perceptions of its culture.</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This is especially true regarding perceptions between the top and bottom levels of the organization.</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For example, the Chief Executive may view the organization as highly focused, well organized, and even rather formal.</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On the other hand, the receptionist might view the organization as confused, disorganized, and sometimes even rude.</a:t>
            </a:r>
            <a:endParaRPr lang="en-US" sz="19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914400"/>
          </a:xfrm>
          <a:prstGeom prst="rect">
            <a:avLst/>
          </a:prstGeom>
          <a:noFill/>
          <a:ln/>
        </p:spPr>
        <p:txBody>
          <a:bodyPr wrap="square" lIns="0" tIns="0" rIns="0" bIns="0" rtlCol="0" anchor="ctr"/>
          <a:lstStyle/>
          <a:p>
            <a:pPr indent="0" marL="0">
              <a:buNone/>
            </a:pPr>
            <a:r>
              <a:rPr lang="en-US" sz="2800" b="1" dirty="0">
                <a:solidFill>
                  <a:srgbClr val="1B3B6F"/>
                </a:solidFill>
                <a:latin typeface="Georgia" pitchFamily="34" charset="0"/>
                <a:ea typeface="Georgia" pitchFamily="34" charset="-122"/>
                <a:cs typeface="Georgia" pitchFamily="34" charset="-120"/>
              </a:rPr>
              <a:t>Basic Guidelines to Assess Your Organization's Culture</a:t>
            </a:r>
            <a:endParaRPr lang="en-US" sz="2800" dirty="0"/>
          </a:p>
        </p:txBody>
      </p:sp>
      <p:sp>
        <p:nvSpPr>
          <p:cNvPr id="3" name="Text 1"/>
          <p:cNvSpPr txBox="1"/>
          <p:nvPr/>
        </p:nvSpPr>
        <p:spPr>
          <a:xfrm>
            <a:off x="731520" y="1828800"/>
            <a:ext cx="10515600" cy="4846320"/>
          </a:xfrm>
          <a:prstGeom prst="rect">
            <a:avLst/>
          </a:prstGeom>
          <a:noFill/>
          <a:ln/>
        </p:spPr>
        <p:txBody>
          <a:bodyPr wrap="square" lIns="0" tIns="0" rIns="0" bIns="0" rtlCol="0" anchor="ctr"/>
          <a:lstStyle/>
          <a:p>
            <a:pPr marL="342900" indent="-342900">
              <a:spcAft>
                <a:spcPts val="1400"/>
              </a:spcAft>
              <a:buSzPct val="100000"/>
              <a:buChar char="•"/>
            </a:pPr>
            <a:r>
              <a:rPr lang="en-US" sz="2000" dirty="0">
                <a:solidFill>
                  <a:srgbClr val="333333"/>
                </a:solidFill>
                <a:latin typeface="Calibri" pitchFamily="34" charset="0"/>
                <a:ea typeface="Calibri" pitchFamily="34" charset="-122"/>
                <a:cs typeface="Calibri" pitchFamily="34" charset="-120"/>
              </a:rPr>
              <a:t>Understand some of the major types of culture. There are several research efforts that have produced lists of different types of culture — you have been provided a list to review some of these.</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1005840"/>
          </a:xfrm>
          <a:prstGeom prst="rect">
            <a:avLst/>
          </a:prstGeom>
          <a:noFill/>
          <a:ln/>
        </p:spPr>
        <p:txBody>
          <a:bodyPr wrap="square" lIns="0" tIns="0" rIns="0" bIns="0" rtlCol="0" anchor="ctr"/>
          <a:lstStyle/>
          <a:p>
            <a:pPr indent="0" marL="0">
              <a:buNone/>
            </a:pPr>
            <a:r>
              <a:rPr lang="en-US" sz="2800" b="1" dirty="0">
                <a:solidFill>
                  <a:srgbClr val="1B3B6F"/>
                </a:solidFill>
                <a:latin typeface="Georgia" pitchFamily="34" charset="0"/>
                <a:ea typeface="Georgia" pitchFamily="34" charset="-122"/>
                <a:cs typeface="Georgia" pitchFamily="34" charset="-120"/>
              </a:rPr>
              <a:t>Basic Guidelines to Assess Your Organization's Culture (cont.)</a:t>
            </a:r>
            <a:endParaRPr lang="en-US" sz="2800" dirty="0"/>
          </a:p>
        </p:txBody>
      </p:sp>
      <p:sp>
        <p:nvSpPr>
          <p:cNvPr id="3" name="Text 1"/>
          <p:cNvSpPr txBox="1"/>
          <p:nvPr/>
        </p:nvSpPr>
        <p:spPr>
          <a:xfrm>
            <a:off x="731520" y="1600200"/>
            <a:ext cx="10515600" cy="4846320"/>
          </a:xfrm>
          <a:prstGeom prst="rect">
            <a:avLst/>
          </a:prstGeom>
          <a:noFill/>
          <a:ln/>
        </p:spPr>
        <p:txBody>
          <a:bodyPr wrap="square" lIns="0" tIns="0" rIns="0" bIns="0" rtlCol="0" anchor="ctr"/>
          <a:lstStyle/>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Describe the culture of your organization. Consider what you see and hear, not what you feel and think. Answer the following:</a:t>
            </a:r>
            <a:endParaRPr lang="en-US" sz="1600" dirty="0"/>
          </a:p>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Who seems to be accepted, and who doesn't? What is it about those who are accepted compared to those who are not?</a:t>
            </a:r>
            <a:endParaRPr lang="en-US" sz="1600" dirty="0"/>
          </a:p>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What kinds of behaviors get rewarded? For example: getting along, getting things done, other behaviors?</a:t>
            </a:r>
            <a:endParaRPr lang="en-US" sz="1600" dirty="0"/>
          </a:p>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What does management pay the most attention to? For example: problems, successes, crises, other behaviors?</a:t>
            </a:r>
            <a:endParaRPr lang="en-US" sz="1600" dirty="0"/>
          </a:p>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How are decisions made? For example: by one person, discussion and consensus, or are decisions made at all?</a:t>
            </a:r>
            <a:endParaRPr lang="en-US" sz="16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1005840"/>
          </a:xfrm>
          <a:prstGeom prst="rect">
            <a:avLst/>
          </a:prstGeom>
          <a:noFill/>
          <a:ln/>
        </p:spPr>
        <p:txBody>
          <a:bodyPr wrap="square" lIns="0" tIns="0" rIns="0" bIns="0" rtlCol="0" anchor="ctr"/>
          <a:lstStyle/>
          <a:p>
            <a:pPr indent="0" marL="0">
              <a:buNone/>
            </a:pPr>
            <a:r>
              <a:rPr lang="en-US" sz="2800" b="1" dirty="0">
                <a:solidFill>
                  <a:srgbClr val="1B3B6F"/>
                </a:solidFill>
                <a:latin typeface="Georgia" pitchFamily="34" charset="0"/>
                <a:ea typeface="Georgia" pitchFamily="34" charset="-122"/>
                <a:cs typeface="Georgia" pitchFamily="34" charset="-120"/>
              </a:rPr>
              <a:t>Basic Guidelines to Assess Your Organization's Culture (cont.)</a:t>
            </a:r>
            <a:endParaRPr lang="en-US" sz="2800" dirty="0"/>
          </a:p>
        </p:txBody>
      </p:sp>
      <p:sp>
        <p:nvSpPr>
          <p:cNvPr id="3" name="Text 1"/>
          <p:cNvSpPr txBox="1"/>
          <p:nvPr/>
        </p:nvSpPr>
        <p:spPr>
          <a:xfrm>
            <a:off x="731520" y="1600200"/>
            <a:ext cx="10515600" cy="4846320"/>
          </a:xfrm>
          <a:prstGeom prst="rect">
            <a:avLst/>
          </a:prstGeom>
          <a:noFill/>
          <a:ln/>
        </p:spPr>
        <p:txBody>
          <a:bodyPr wrap="square" lIns="0" tIns="0" rIns="0" bIns="0" rtlCol="0" anchor="ctr"/>
          <a:lstStyle/>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Note there may not be close alignment between what the organization says it values (e.g., creativity, innovation, team-building) compared to what you're seeing (e.g., conformity, individualism).</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This disparity is rather common in organizations. You might explain this disparity to other leaders in the organization.</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An ideal time to address this disparity is when developing a values statement during the strategic planning process.</a:t>
            </a:r>
            <a:endParaRPr lang="en-US" sz="19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800" b="1" dirty="0">
                <a:solidFill>
                  <a:srgbClr val="1B3B6F"/>
                </a:solidFill>
                <a:latin typeface="Georgia" pitchFamily="34" charset="0"/>
                <a:ea typeface="Georgia" pitchFamily="34" charset="-122"/>
                <a:cs typeface="Georgia" pitchFamily="34" charset="-120"/>
              </a:rPr>
              <a:t>Changing the Culture of an Organization</a:t>
            </a:r>
            <a:endParaRPr lang="en-US" sz="28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There are four primary ways to influence the culture of an organization.</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1. Emphasize what's important — this includes widely communicating the organization's goals, posting the mission statement, talking about accomplishments, and repeating what you want to see in the workplace.</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2. Reward employees whose behaviors reflect what's important.</a:t>
            </a:r>
            <a:endParaRPr lang="en-US" sz="19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800" b="1" dirty="0">
                <a:solidFill>
                  <a:srgbClr val="1B3B6F"/>
                </a:solidFill>
                <a:latin typeface="Georgia" pitchFamily="34" charset="0"/>
                <a:ea typeface="Georgia" pitchFamily="34" charset="-122"/>
                <a:cs typeface="Georgia" pitchFamily="34" charset="-120"/>
              </a:rPr>
              <a:t>Changing the Culture of an Organization (cont.)</a:t>
            </a:r>
            <a:endParaRPr lang="en-US" sz="28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1400"/>
              </a:spcAft>
              <a:buSzPct val="100000"/>
              <a:buChar char="•"/>
            </a:pPr>
            <a:r>
              <a:rPr lang="en-US" sz="1800" dirty="0">
                <a:solidFill>
                  <a:srgbClr val="333333"/>
                </a:solidFill>
                <a:latin typeface="Calibri" pitchFamily="34" charset="0"/>
                <a:ea typeface="Calibri" pitchFamily="34" charset="-122"/>
                <a:cs typeface="Calibri" pitchFamily="34" charset="-120"/>
              </a:rPr>
              <a:t>3. Discourage behaviors that don't reflect what's important. There is no need to punish or cause prolonged discomfort — instead, dissuade the employee from continuing unwanted behaviors through constructive feedback, verbal warnings, written warnings, or termination.</a:t>
            </a:r>
            <a:endParaRPr lang="en-US" sz="1800" dirty="0"/>
          </a:p>
          <a:p>
            <a:pPr marL="342900" indent="-342900">
              <a:spcAft>
                <a:spcPts val="1400"/>
              </a:spcAft>
              <a:buSzPct val="100000"/>
              <a:buChar char="•"/>
            </a:pPr>
            <a:r>
              <a:rPr lang="en-US" sz="1800" dirty="0">
                <a:solidFill>
                  <a:srgbClr val="333333"/>
                </a:solidFill>
                <a:latin typeface="Calibri" pitchFamily="34" charset="0"/>
                <a:ea typeface="Calibri" pitchFamily="34" charset="-122"/>
                <a:cs typeface="Calibri" pitchFamily="34" charset="-120"/>
              </a:rPr>
              <a:t>4. Model the behaviors that you want to see in the workplace. This is perhaps the most powerful way to influence behavior. For example, if you want more teamwork, involve yourself in teams more often.</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6949440" cy="100584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An Organization's Success Depends on Its Culture</a:t>
            </a:r>
            <a:endParaRPr lang="en-US" sz="2600" dirty="0"/>
          </a:p>
        </p:txBody>
      </p:sp>
      <p:sp>
        <p:nvSpPr>
          <p:cNvPr id="3" name="Text 1"/>
          <p:cNvSpPr txBox="1"/>
          <p:nvPr/>
        </p:nvSpPr>
        <p:spPr>
          <a:xfrm>
            <a:off x="731520" y="1371600"/>
            <a:ext cx="6766560" cy="4754880"/>
          </a:xfrm>
          <a:prstGeom prst="rect">
            <a:avLst/>
          </a:prstGeom>
          <a:noFill/>
          <a:ln/>
        </p:spPr>
        <p:txBody>
          <a:bodyPr wrap="square" lIns="0" tIns="0" rIns="0" bIns="0" rtlCol="0" anchor="ctr"/>
          <a:lstStyle/>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Teamwork, motivation, inspiration, leadership, vision, and innovation all stem from a strong organizational culture.</a:t>
            </a:r>
            <a:endParaRPr lang="en-US" sz="1900" dirty="0"/>
          </a:p>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Culture is not a soft, secondary concern — it is a foundational driver of business success.</a:t>
            </a:r>
            <a:endParaRPr lang="en-US" sz="1900" dirty="0"/>
          </a:p>
        </p:txBody>
      </p:sp>
      <p:pic>
        <p:nvPicPr>
          <p:cNvPr id="4" name="Image 0" descr="/home/claude/dbdp_howard_assets/success-hex.jpg">    </p:cNvPr>
          <p:cNvPicPr>
            <a:picLocks noChangeAspect="1"/>
          </p:cNvPicPr>
          <p:nvPr/>
        </p:nvPicPr>
        <p:blipFill>
          <a:blip r:embed="rId1"/>
          <a:srcRect l="0" r="0" t="0" b="0"/>
          <a:stretch/>
        </p:blipFill>
        <p:spPr>
          <a:xfrm>
            <a:off x="7863840" y="1371600"/>
            <a:ext cx="3749040" cy="3749040"/>
          </a:xfrm>
          <a:prstGeom prst="rect">
            <a:avLst/>
          </a:prstGeom>
        </p:spPr>
      </p:pic>
      <p:sp>
        <p:nvSpPr>
          <p:cNvPr id="5"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6"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731520"/>
          </a:xfrm>
          <a:prstGeom prst="rect">
            <a:avLst/>
          </a:prstGeom>
          <a:noFill/>
          <a:ln/>
        </p:spPr>
        <p:txBody>
          <a:bodyPr wrap="square" lIns="0" tIns="0" rIns="0" bIns="0" rtlCol="0" anchor="ctr"/>
          <a:lstStyle/>
          <a:p>
            <a:pPr indent="0" marL="0">
              <a:buNone/>
            </a:pPr>
            <a:r>
              <a:rPr lang="en-US" sz="2400" b="1" dirty="0">
                <a:solidFill>
                  <a:srgbClr val="1B3B6F"/>
                </a:solidFill>
                <a:latin typeface="Georgia" pitchFamily="34" charset="0"/>
                <a:ea typeface="Georgia" pitchFamily="34" charset="-122"/>
                <a:cs typeface="Georgia" pitchFamily="34" charset="-120"/>
              </a:rPr>
              <a:t>Disclaimer</a:t>
            </a:r>
            <a:endParaRPr lang="en-US" sz="2400" dirty="0"/>
          </a:p>
        </p:txBody>
      </p:sp>
      <p:sp>
        <p:nvSpPr>
          <p:cNvPr id="3" name="Text 1"/>
          <p:cNvSpPr txBox="1"/>
          <p:nvPr/>
        </p:nvSpPr>
        <p:spPr>
          <a:xfrm>
            <a:off x="731520" y="1371600"/>
            <a:ext cx="10515600" cy="4389120"/>
          </a:xfrm>
          <a:prstGeom prst="rect">
            <a:avLst/>
          </a:prstGeom>
          <a:noFill/>
          <a:ln/>
        </p:spPr>
        <p:txBody>
          <a:bodyPr wrap="square" lIns="0" tIns="0" rIns="0" bIns="0" rtlCol="0" anchor="ctr"/>
          <a:lstStyle/>
          <a:p>
            <a:pPr indent="0" marL="0">
              <a:spcAft>
                <a:spcPts val="1400"/>
              </a:spcAft>
              <a:buNone/>
            </a:pPr>
            <a:r>
              <a:rPr lang="en-US" sz="1600" dirty="0">
                <a:solidFill>
                  <a:srgbClr val="333333"/>
                </a:solidFill>
                <a:latin typeface="Calibri" pitchFamily="34" charset="0"/>
                <a:ea typeface="Calibri" pitchFamily="34" charset="-122"/>
                <a:cs typeface="Calibri" pitchFamily="34" charset="-120"/>
              </a:rPr>
              <a:t>This presentation is provided for educational purposes as part of the HopeBuilds: Dynamic Business Development Program (DBDP) and does not constitute legal, financial, tax, or other professional advice. Participants should consult a qualified professional before making business, legal, or financial decisions.</a:t>
            </a:r>
            <a:endParaRPr lang="en-US" sz="1600" dirty="0"/>
          </a:p>
          <a:p>
            <a:pPr indent="0" marL="0">
              <a:spcAft>
                <a:spcPts val="1400"/>
              </a:spcAft>
              <a:buNone/>
            </a:pPr>
            <a:r>
              <a:rPr lang="en-US" sz="1600" dirty="0">
                <a:solidFill>
                  <a:srgbClr val="333333"/>
                </a:solidFill>
                <a:latin typeface="Calibri" pitchFamily="34" charset="0"/>
                <a:ea typeface="Calibri" pitchFamily="34" charset="-122"/>
                <a:cs typeface="Calibri" pitchFamily="34" charset="-120"/>
              </a:rPr>
              <a:t>Completion of this program does not guarantee funding, loan approval, business success, or any specific outcome.</a:t>
            </a:r>
            <a:endParaRPr lang="en-US" sz="1600" dirty="0"/>
          </a:p>
          <a:p>
            <a:pPr indent="0" marL="0">
              <a:spcAft>
                <a:spcPts val="1400"/>
              </a:spcAft>
              <a:buNone/>
            </a:pPr>
            <a:r>
              <a:rPr lang="en-US" sz="1600" dirty="0">
                <a:solidFill>
                  <a:srgbClr val="333333"/>
                </a:solidFill>
                <a:latin typeface="Calibri" pitchFamily="34" charset="0"/>
                <a:ea typeface="Calibri" pitchFamily="34" charset="-122"/>
                <a:cs typeface="Calibri" pitchFamily="34" charset="-120"/>
              </a:rPr>
              <a:t>Participation in DBDP is voluntary, and Word of Hope Ministries, Inc. is not liable for loss, injury, or damages arising from a participant's involvement in the program.</a:t>
            </a:r>
            <a:endParaRPr lang="en-US" sz="1600" dirty="0"/>
          </a:p>
          <a:p>
            <a:pPr indent="0" marL="0">
              <a:buNone/>
            </a:pPr>
            <a:r>
              <a:rPr lang="en-US" sz="1600" dirty="0">
                <a:solidFill>
                  <a:srgbClr val="333333"/>
                </a:solidFill>
                <a:latin typeface="Calibri" pitchFamily="34" charset="0"/>
                <a:ea typeface="Calibri" pitchFamily="34" charset="-122"/>
                <a:cs typeface="Calibri" pitchFamily="34" charset="-120"/>
              </a:rPr>
              <a:t>Full program policies, including data use, photo/media release, and liability terms, are available from WOHM upon request.</a:t>
            </a:r>
            <a:endParaRPr lang="en-US" sz="16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560320"/>
            <a:ext cx="10698480" cy="914400"/>
          </a:xfrm>
          <a:prstGeom prst="rect">
            <a:avLst/>
          </a:prstGeom>
          <a:noFill/>
          <a:ln/>
        </p:spPr>
        <p:txBody>
          <a:bodyPr wrap="square" lIns="0" tIns="0" rIns="0" bIns="0" rtlCol="0" anchor="ctr"/>
          <a:lstStyle/>
          <a:p>
            <a:pPr indent="0" marL="0">
              <a:buNone/>
            </a:pPr>
            <a:r>
              <a:rPr lang="en-US" sz="3600" b="1" dirty="0">
                <a:solidFill>
                  <a:srgbClr val="FFFFFF"/>
                </a:solidFill>
                <a:latin typeface="Georgia" pitchFamily="34" charset="0"/>
                <a:ea typeface="Georgia" pitchFamily="34" charset="-122"/>
                <a:cs typeface="Georgia" pitchFamily="34" charset="-120"/>
              </a:rPr>
              <a:t>Thank You</a:t>
            </a:r>
            <a:endParaRPr lang="en-US" sz="3600" dirty="0"/>
          </a:p>
        </p:txBody>
      </p:sp>
      <p:sp>
        <p:nvSpPr>
          <p:cNvPr id="3" name="Text 1"/>
          <p:cNvSpPr txBox="1"/>
          <p:nvPr/>
        </p:nvSpPr>
        <p:spPr>
          <a:xfrm>
            <a:off x="731520" y="3474720"/>
            <a:ext cx="10698480" cy="457200"/>
          </a:xfrm>
          <a:prstGeom prst="rect">
            <a:avLst/>
          </a:prstGeom>
          <a:noFill/>
          <a:ln/>
        </p:spPr>
        <p:txBody>
          <a:bodyPr wrap="square" lIns="0" tIns="0" rIns="0" bIns="0" rtlCol="0" anchor="ctr"/>
          <a:lstStyle/>
          <a:p>
            <a:pPr indent="0" marL="0">
              <a:buNone/>
            </a:pPr>
            <a:r>
              <a:rPr lang="en-US" sz="1600" i="1" dirty="0">
                <a:solidFill>
                  <a:srgbClr val="B8860B"/>
                </a:solidFill>
                <a:latin typeface="Calibri" pitchFamily="34" charset="0"/>
                <a:ea typeface="Calibri" pitchFamily="34" charset="-122"/>
                <a:cs typeface="Calibri" pitchFamily="34" charset="-120"/>
              </a:rPr>
              <a:t>HopeBuilds: Dynamic Business Development Program (DBDP)</a:t>
            </a:r>
            <a:endParaRPr lang="en-US" sz="1600" dirty="0"/>
          </a:p>
        </p:txBody>
      </p:sp>
      <p:sp>
        <p:nvSpPr>
          <p:cNvPr id="4" name="Text 2"/>
          <p:cNvSpPr txBox="1"/>
          <p:nvPr/>
        </p:nvSpPr>
        <p:spPr>
          <a:xfrm>
            <a:off x="731520" y="5943600"/>
            <a:ext cx="10698480" cy="365760"/>
          </a:xfrm>
          <a:prstGeom prst="rect">
            <a:avLst/>
          </a:prstGeom>
          <a:noFill/>
          <a:ln/>
        </p:spPr>
        <p:txBody>
          <a:bodyPr wrap="square" lIns="0" tIns="0" rIns="0" bIns="0" rtlCol="0" anchor="ctr"/>
          <a:lstStyle/>
          <a:p>
            <a:pPr indent="0" marL="0">
              <a:buNone/>
            </a:pPr>
            <a:r>
              <a:rPr lang="en-US" sz="1200" dirty="0">
                <a:solidFill>
                  <a:srgbClr val="A9ADB4"/>
                </a:solidFill>
                <a:latin typeface="Calibri" pitchFamily="34" charset="0"/>
                <a:ea typeface="Calibri" pitchFamily="34" charset="-122"/>
                <a:cs typeface="Calibri" pitchFamily="34" charset="-120"/>
              </a:rPr>
              <a:t>Word of Hope Ministries, Inc.  |  2677 N. 40th Street, Milwaukee, WI 53210  |  414-447-1965</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2026-09-29T17:39:21Z</dcterms:created>
  <dcterms:modified xsi:type="dcterms:W3CDTF">2026-09-29T17:39:21Z</dcterms:modified>
</cp:coreProperties>
</file>