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Lst>
  <p:notesMasterIdLst>
    <p:notesMasterId r:id="rId42"/>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notesMaster" Target="notesMasters/notesMaster1.xml"/><Relationship Id="rId43" Type="http://schemas.openxmlformats.org/officeDocument/2006/relationships/presProps" Target="presProps.xml"/><Relationship Id="rId44" Type="http://schemas.openxmlformats.org/officeDocument/2006/relationships/viewProps" Target="viewProps.xml"/><Relationship Id="rId45" Type="http://schemas.openxmlformats.org/officeDocument/2006/relationships/theme" Target="theme/theme1.xml"/><Relationship Id="rId4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jp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B3B6F"/>
        </a:solidFill>
      </p:bgPr>
    </p:bg>
    <p:spTree>
      <p:nvGrpSpPr>
        <p:cNvPr id="1" name=""/>
        <p:cNvGrpSpPr/>
        <p:nvPr/>
      </p:nvGrpSpPr>
      <p:grpSpPr>
        <a:xfrm>
          <a:off x="0" y="0"/>
          <a:ext cx="0" cy="0"/>
          <a:chOff x="0" y="0"/>
          <a:chExt cx="0" cy="0"/>
        </a:xfrm>
      </p:grpSpPr>
      <p:sp>
        <p:nvSpPr>
          <p:cNvPr id="2" name="Shape 0"/>
          <p:cNvSpPr/>
          <p:nvPr/>
        </p:nvSpPr>
        <p:spPr>
          <a:xfrm>
            <a:off x="9555480" y="365760"/>
            <a:ext cx="2103120" cy="2103120"/>
          </a:xfrm>
          <a:prstGeom prst="roundRect">
            <a:avLst>
              <a:gd name="adj" fmla="val 6522"/>
            </a:avLst>
          </a:prstGeom>
          <a:solidFill>
            <a:srgbClr val="FFFFFF"/>
          </a:solidFill>
          <a:ln/>
        </p:spPr>
      </p:sp>
      <p:pic>
        <p:nvPicPr>
          <p:cNvPr id="3" name="Image 0" descr="/home/claude/dbdp_assets/wohm-logo.png">    </p:cNvPr>
          <p:cNvPicPr>
            <a:picLocks noChangeAspect="1"/>
          </p:cNvPicPr>
          <p:nvPr/>
        </p:nvPicPr>
        <p:blipFill>
          <a:blip r:embed="rId1"/>
          <a:stretch>
            <a:fillRect/>
          </a:stretch>
        </p:blipFill>
        <p:spPr>
          <a:xfrm>
            <a:off x="9692640" y="502920"/>
            <a:ext cx="1828800" cy="1828800"/>
          </a:xfrm>
          <a:prstGeom prst="rect">
            <a:avLst/>
          </a:prstGeom>
        </p:spPr>
      </p:pic>
      <p:sp>
        <p:nvSpPr>
          <p:cNvPr id="4" name="Text 1"/>
          <p:cNvSpPr txBox="1"/>
          <p:nvPr/>
        </p:nvSpPr>
        <p:spPr>
          <a:xfrm>
            <a:off x="640080" y="2011680"/>
            <a:ext cx="8686800" cy="1280160"/>
          </a:xfrm>
          <a:prstGeom prst="rect">
            <a:avLst/>
          </a:prstGeom>
          <a:noFill/>
          <a:ln/>
        </p:spPr>
        <p:txBody>
          <a:bodyPr wrap="square" lIns="0" tIns="0" rIns="0" bIns="0" rtlCol="0" anchor="ctr"/>
          <a:lstStyle/>
          <a:p>
            <a:pPr indent="0" marL="0">
              <a:buNone/>
            </a:pPr>
            <a:r>
              <a:rPr lang="en-US" sz="3200" b="1" dirty="0">
                <a:solidFill>
                  <a:srgbClr val="FFFFFF"/>
                </a:solidFill>
                <a:latin typeface="Georgia" pitchFamily="34" charset="0"/>
                <a:ea typeface="Georgia" pitchFamily="34" charset="-122"/>
                <a:cs typeface="Georgia" pitchFamily="34" charset="-120"/>
              </a:rPr>
              <a:t>WEEK 5 — Human Resource Management</a:t>
            </a:r>
            <a:endParaRPr lang="en-US" sz="3200" dirty="0"/>
          </a:p>
        </p:txBody>
      </p:sp>
      <p:sp>
        <p:nvSpPr>
          <p:cNvPr id="5" name="Text 2"/>
          <p:cNvSpPr txBox="1"/>
          <p:nvPr/>
        </p:nvSpPr>
        <p:spPr>
          <a:xfrm>
            <a:off x="640080" y="3291840"/>
            <a:ext cx="8686800" cy="457200"/>
          </a:xfrm>
          <a:prstGeom prst="rect">
            <a:avLst/>
          </a:prstGeom>
          <a:noFill/>
          <a:ln/>
        </p:spPr>
        <p:txBody>
          <a:bodyPr wrap="square" lIns="0" tIns="0" rIns="0" bIns="0" rtlCol="0" anchor="ctr"/>
          <a:lstStyle/>
          <a:p>
            <a:pPr indent="0" marL="0">
              <a:buNone/>
            </a:pPr>
            <a:r>
              <a:rPr lang="en-US" sz="1700" i="1" dirty="0">
                <a:solidFill>
                  <a:srgbClr val="B8860B"/>
                </a:solidFill>
                <a:latin typeface="Calibri" pitchFamily="34" charset="0"/>
                <a:ea typeface="Calibri" pitchFamily="34" charset="-122"/>
                <a:cs typeface="Calibri" pitchFamily="34" charset="-120"/>
              </a:rPr>
              <a:t>HopeBuilds: Dynamic Business Development Program</a:t>
            </a:r>
            <a:endParaRPr lang="en-US" sz="1700" dirty="0"/>
          </a:p>
        </p:txBody>
      </p:sp>
      <p:pic>
        <p:nvPicPr>
          <p:cNvPr id="6" name="Image 1" descr="/home/claude/dbdp_howard_assets/hrm-title-group.jpg">    </p:cNvPr>
          <p:cNvPicPr>
            <a:picLocks noChangeAspect="1"/>
          </p:cNvPicPr>
          <p:nvPr/>
        </p:nvPicPr>
        <p:blipFill>
          <a:blip r:embed="rId2"/>
          <a:srcRect l="0" r="0" t="0" b="0"/>
          <a:stretch/>
        </p:blipFill>
        <p:spPr>
          <a:xfrm>
            <a:off x="640080" y="4114800"/>
            <a:ext cx="5029200" cy="210312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11064240" cy="640080"/>
          </a:xfrm>
          <a:prstGeom prst="rect">
            <a:avLst/>
          </a:prstGeom>
          <a:noFill/>
          <a:ln/>
        </p:spPr>
        <p:txBody>
          <a:bodyPr wrap="square" lIns="0" tIns="0" rIns="0" bIns="0" rtlCol="0" anchor="ctr"/>
          <a:lstStyle/>
          <a:p>
            <a:pPr indent="0" marL="0">
              <a:buNone/>
            </a:pPr>
            <a:r>
              <a:rPr lang="en-US" sz="2700" b="1" dirty="0">
                <a:solidFill>
                  <a:srgbClr val="1B3B6F"/>
                </a:solidFill>
                <a:latin typeface="Georgia" pitchFamily="34" charset="0"/>
                <a:ea typeface="Georgia" pitchFamily="34" charset="-122"/>
                <a:cs typeface="Georgia" pitchFamily="34" charset="-120"/>
              </a:rPr>
              <a:t>Learning Objectives</a:t>
            </a:r>
            <a:endParaRPr lang="en-US" sz="2700" dirty="0"/>
          </a:p>
        </p:txBody>
      </p:sp>
      <p:sp>
        <p:nvSpPr>
          <p:cNvPr id="3" name="Text 1"/>
          <p:cNvSpPr txBox="1"/>
          <p:nvPr/>
        </p:nvSpPr>
        <p:spPr>
          <a:xfrm>
            <a:off x="731520" y="1645920"/>
            <a:ext cx="10515600" cy="4846320"/>
          </a:xfrm>
          <a:prstGeom prst="rect">
            <a:avLst/>
          </a:prstGeom>
          <a:noFill/>
          <a:ln/>
        </p:spPr>
        <p:txBody>
          <a:bodyPr wrap="square" lIns="0" tIns="0" rIns="0" bIns="0" rtlCol="0" anchor="ctr"/>
          <a:lstStyle/>
          <a:p>
            <a:pPr marL="342900" indent="-342900">
              <a:spcAft>
                <a:spcPts val="2000"/>
              </a:spcAft>
              <a:buSzPct val="100000"/>
              <a:buChar char="•"/>
            </a:pPr>
            <a:r>
              <a:rPr lang="en-US" sz="2000" dirty="0">
                <a:solidFill>
                  <a:srgbClr val="333333"/>
                </a:solidFill>
                <a:latin typeface="Calibri" pitchFamily="34" charset="0"/>
                <a:ea typeface="Calibri" pitchFamily="34" charset="-122"/>
                <a:cs typeface="Calibri" pitchFamily="34" charset="-120"/>
              </a:rPr>
              <a:t>Understand the importance of Human Resource Management to the organization</a:t>
            </a:r>
            <a:endParaRPr lang="en-US" sz="2000" dirty="0"/>
          </a:p>
          <a:p>
            <a:pPr marL="342900" indent="-342900">
              <a:spcAft>
                <a:spcPts val="2000"/>
              </a:spcAft>
              <a:buSzPct val="100000"/>
              <a:buChar char="•"/>
            </a:pPr>
            <a:r>
              <a:rPr lang="en-US" sz="2000" dirty="0">
                <a:solidFill>
                  <a:srgbClr val="333333"/>
                </a:solidFill>
                <a:latin typeface="Calibri" pitchFamily="34" charset="0"/>
                <a:ea typeface="Calibri" pitchFamily="34" charset="-122"/>
                <a:cs typeface="Calibri" pitchFamily="34" charset="-120"/>
              </a:rPr>
              <a:t>Appreciate the key functions associated with Human Resource Management</a:t>
            </a:r>
            <a:endParaRPr lang="en-US" sz="2000" dirty="0"/>
          </a:p>
          <a:p>
            <a:pPr marL="342900" indent="-342900">
              <a:spcAft>
                <a:spcPts val="2000"/>
              </a:spcAft>
              <a:buSzPct val="100000"/>
              <a:buChar char="•"/>
            </a:pPr>
            <a:r>
              <a:rPr lang="en-US" sz="2000" dirty="0">
                <a:solidFill>
                  <a:srgbClr val="333333"/>
                </a:solidFill>
                <a:latin typeface="Calibri" pitchFamily="34" charset="0"/>
                <a:ea typeface="Calibri" pitchFamily="34" charset="-122"/>
                <a:cs typeface="Calibri" pitchFamily="34" charset="-120"/>
              </a:rPr>
              <a:t>Implement a Human Resource Planning Process</a:t>
            </a:r>
            <a:endParaRPr lang="en-US" sz="2000" dirty="0"/>
          </a:p>
          <a:p>
            <a:pPr marL="342900" indent="-342900">
              <a:spcAft>
                <a:spcPts val="2000"/>
              </a:spcAft>
              <a:buSzPct val="100000"/>
              <a:buChar char="•"/>
            </a:pPr>
            <a:r>
              <a:rPr lang="en-US" sz="2000" dirty="0">
                <a:solidFill>
                  <a:srgbClr val="333333"/>
                </a:solidFill>
                <a:latin typeface="Calibri" pitchFamily="34" charset="0"/>
                <a:ea typeface="Calibri" pitchFamily="34" charset="-122"/>
                <a:cs typeface="Calibri" pitchFamily="34" charset="-120"/>
              </a:rPr>
              <a:t>Understand the importance of Recruitment and Selection</a:t>
            </a:r>
            <a:endParaRPr lang="en-US" sz="2000" dirty="0"/>
          </a:p>
        </p:txBody>
      </p:sp>
      <p:sp>
        <p:nvSpPr>
          <p:cNvPr id="4" name="Text 2"/>
          <p:cNvSpPr txBox="1"/>
          <p:nvPr/>
        </p:nvSpPr>
        <p:spPr>
          <a:xfrm>
            <a:off x="457200" y="6492240"/>
            <a:ext cx="7772400" cy="274320"/>
          </a:xfrm>
          <a:prstGeom prst="rect">
            <a:avLst/>
          </a:prstGeom>
          <a:noFill/>
          <a:ln/>
        </p:spPr>
        <p:txBody>
          <a:bodyPr wrap="square" lIns="0" tIns="0" rIns="0" bIns="0" rtlCol="0" anchor="ctr"/>
          <a:lstStyle/>
          <a:p>
            <a:pPr indent="0" marL="0">
              <a:buNone/>
            </a:pPr>
            <a:r>
              <a:rPr lang="en-US" sz="1000" dirty="0">
                <a:solidFill>
                  <a:srgbClr val="A9ADB4"/>
                </a:solidFill>
                <a:latin typeface="Calibri" pitchFamily="34" charset="0"/>
                <a:ea typeface="Calibri" pitchFamily="34" charset="-122"/>
                <a:cs typeface="Calibri" pitchFamily="34" charset="-120"/>
              </a:rPr>
              <a:t>HopeBuilds: Dynamic Business Development Program (DBDP)</a:t>
            </a:r>
            <a:endParaRPr lang="en-US" sz="1000" dirty="0"/>
          </a:p>
        </p:txBody>
      </p:sp>
      <p:sp>
        <p:nvSpPr>
          <p:cNvPr id="5" name="Text 3"/>
          <p:cNvSpPr txBox="1"/>
          <p:nvPr/>
        </p:nvSpPr>
        <p:spPr>
          <a:xfrm>
            <a:off x="9601200" y="6492240"/>
            <a:ext cx="2103120" cy="274320"/>
          </a:xfrm>
          <a:prstGeom prst="rect">
            <a:avLst/>
          </a:prstGeom>
          <a:noFill/>
          <a:ln/>
        </p:spPr>
        <p:txBody>
          <a:bodyPr wrap="square" lIns="0" tIns="0" rIns="0" bIns="0" rtlCol="0" anchor="ctr"/>
          <a:lstStyle/>
          <a:p>
            <a:pPr algn="r" indent="0" marL="0">
              <a:buNone/>
            </a:pPr>
            <a:r>
              <a:rPr lang="en-US" sz="1000" dirty="0">
                <a:solidFill>
                  <a:srgbClr val="A9ADB4"/>
                </a:solidFill>
                <a:latin typeface="Calibri" pitchFamily="34" charset="0"/>
                <a:ea typeface="Calibri" pitchFamily="34" charset="-122"/>
                <a:cs typeface="Calibri" pitchFamily="34" charset="-120"/>
              </a:rPr>
              <a:t>Week 5</a:t>
            </a:r>
            <a:endParaRPr lang="en-US" sz="1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11064240" cy="640080"/>
          </a:xfrm>
          <a:prstGeom prst="rect">
            <a:avLst/>
          </a:prstGeom>
          <a:noFill/>
          <a:ln/>
        </p:spPr>
        <p:txBody>
          <a:bodyPr wrap="square" lIns="0" tIns="0" rIns="0" bIns="0" rtlCol="0" anchor="ctr"/>
          <a:lstStyle/>
          <a:p>
            <a:pPr indent="0" marL="0">
              <a:buNone/>
            </a:pPr>
            <a:r>
              <a:rPr lang="en-US" sz="2700" b="1" dirty="0">
                <a:solidFill>
                  <a:srgbClr val="1B3B6F"/>
                </a:solidFill>
                <a:latin typeface="Georgia" pitchFamily="34" charset="0"/>
                <a:ea typeface="Georgia" pitchFamily="34" charset="-122"/>
                <a:cs typeface="Georgia" pitchFamily="34" charset="-120"/>
              </a:rPr>
              <a:t>Learning Objectives (cont.)</a:t>
            </a:r>
            <a:endParaRPr lang="en-US" sz="2700" dirty="0"/>
          </a:p>
        </p:txBody>
      </p:sp>
      <p:sp>
        <p:nvSpPr>
          <p:cNvPr id="3" name="Text 1"/>
          <p:cNvSpPr txBox="1"/>
          <p:nvPr/>
        </p:nvSpPr>
        <p:spPr>
          <a:xfrm>
            <a:off x="731520" y="1645920"/>
            <a:ext cx="10515600" cy="4846320"/>
          </a:xfrm>
          <a:prstGeom prst="rect">
            <a:avLst/>
          </a:prstGeom>
          <a:noFill/>
          <a:ln/>
        </p:spPr>
        <p:txBody>
          <a:bodyPr wrap="square" lIns="0" tIns="0" rIns="0" bIns="0" rtlCol="0" anchor="ctr"/>
          <a:lstStyle/>
          <a:p>
            <a:pPr marL="342900" indent="-342900">
              <a:spcAft>
                <a:spcPts val="2000"/>
              </a:spcAft>
              <a:buSzPct val="100000"/>
              <a:buChar char="•"/>
            </a:pPr>
            <a:r>
              <a:rPr lang="en-US" sz="2000" dirty="0">
                <a:solidFill>
                  <a:srgbClr val="333333"/>
                </a:solidFill>
                <a:latin typeface="Calibri" pitchFamily="34" charset="0"/>
                <a:ea typeface="Calibri" pitchFamily="34" charset="-122"/>
                <a:cs typeface="Calibri" pitchFamily="34" charset="-120"/>
              </a:rPr>
              <a:t>Create an Employee Handbook and Policies</a:t>
            </a:r>
            <a:endParaRPr lang="en-US" sz="2000" dirty="0"/>
          </a:p>
          <a:p>
            <a:pPr marL="342900" indent="-342900">
              <a:spcAft>
                <a:spcPts val="2000"/>
              </a:spcAft>
              <a:buSzPct val="100000"/>
              <a:buChar char="•"/>
            </a:pPr>
            <a:r>
              <a:rPr lang="en-US" sz="2000" dirty="0">
                <a:solidFill>
                  <a:srgbClr val="333333"/>
                </a:solidFill>
                <a:latin typeface="Calibri" pitchFamily="34" charset="0"/>
                <a:ea typeface="Calibri" pitchFamily="34" charset="-122"/>
                <a:cs typeface="Calibri" pitchFamily="34" charset="-120"/>
              </a:rPr>
              <a:t>Implement an effective Performance Appraisal Process</a:t>
            </a:r>
            <a:endParaRPr lang="en-US" sz="2000" dirty="0"/>
          </a:p>
          <a:p>
            <a:pPr marL="342900" indent="-342900">
              <a:spcAft>
                <a:spcPts val="2000"/>
              </a:spcAft>
              <a:buSzPct val="100000"/>
              <a:buChar char="•"/>
            </a:pPr>
            <a:r>
              <a:rPr lang="en-US" sz="2000" dirty="0">
                <a:solidFill>
                  <a:srgbClr val="333333"/>
                </a:solidFill>
                <a:latin typeface="Calibri" pitchFamily="34" charset="0"/>
                <a:ea typeface="Calibri" pitchFamily="34" charset="-122"/>
                <a:cs typeface="Calibri" pitchFamily="34" charset="-120"/>
              </a:rPr>
              <a:t>Identify required forms for employee files</a:t>
            </a:r>
            <a:endParaRPr lang="en-US" sz="2000" dirty="0"/>
          </a:p>
          <a:p>
            <a:pPr marL="342900" indent="-342900">
              <a:spcAft>
                <a:spcPts val="2000"/>
              </a:spcAft>
              <a:buSzPct val="100000"/>
              <a:buChar char="•"/>
            </a:pPr>
            <a:r>
              <a:rPr lang="en-US" sz="2000" dirty="0">
                <a:solidFill>
                  <a:srgbClr val="333333"/>
                </a:solidFill>
                <a:latin typeface="Calibri" pitchFamily="34" charset="0"/>
                <a:ea typeface="Calibri" pitchFamily="34" charset="-122"/>
                <a:cs typeface="Calibri" pitchFamily="34" charset="-120"/>
              </a:rPr>
              <a:t>Understand the function of Training and Development and its importance to the organization</a:t>
            </a:r>
            <a:endParaRPr lang="en-US" sz="2000" dirty="0"/>
          </a:p>
        </p:txBody>
      </p:sp>
      <p:sp>
        <p:nvSpPr>
          <p:cNvPr id="4" name="Text 2"/>
          <p:cNvSpPr txBox="1"/>
          <p:nvPr/>
        </p:nvSpPr>
        <p:spPr>
          <a:xfrm>
            <a:off x="457200" y="6492240"/>
            <a:ext cx="7772400" cy="274320"/>
          </a:xfrm>
          <a:prstGeom prst="rect">
            <a:avLst/>
          </a:prstGeom>
          <a:noFill/>
          <a:ln/>
        </p:spPr>
        <p:txBody>
          <a:bodyPr wrap="square" lIns="0" tIns="0" rIns="0" bIns="0" rtlCol="0" anchor="ctr"/>
          <a:lstStyle/>
          <a:p>
            <a:pPr indent="0" marL="0">
              <a:buNone/>
            </a:pPr>
            <a:r>
              <a:rPr lang="en-US" sz="1000" dirty="0">
                <a:solidFill>
                  <a:srgbClr val="A9ADB4"/>
                </a:solidFill>
                <a:latin typeface="Calibri" pitchFamily="34" charset="0"/>
                <a:ea typeface="Calibri" pitchFamily="34" charset="-122"/>
                <a:cs typeface="Calibri" pitchFamily="34" charset="-120"/>
              </a:rPr>
              <a:t>HopeBuilds: Dynamic Business Development Program (DBDP)</a:t>
            </a:r>
            <a:endParaRPr lang="en-US" sz="1000" dirty="0"/>
          </a:p>
        </p:txBody>
      </p:sp>
      <p:sp>
        <p:nvSpPr>
          <p:cNvPr id="5" name="Text 3"/>
          <p:cNvSpPr txBox="1"/>
          <p:nvPr/>
        </p:nvSpPr>
        <p:spPr>
          <a:xfrm>
            <a:off x="9601200" y="6492240"/>
            <a:ext cx="2103120" cy="274320"/>
          </a:xfrm>
          <a:prstGeom prst="rect">
            <a:avLst/>
          </a:prstGeom>
          <a:noFill/>
          <a:ln/>
        </p:spPr>
        <p:txBody>
          <a:bodyPr wrap="square" lIns="0" tIns="0" rIns="0" bIns="0" rtlCol="0" anchor="ctr"/>
          <a:lstStyle/>
          <a:p>
            <a:pPr algn="r" indent="0" marL="0">
              <a:buNone/>
            </a:pPr>
            <a:r>
              <a:rPr lang="en-US" sz="1000" dirty="0">
                <a:solidFill>
                  <a:srgbClr val="A9ADB4"/>
                </a:solidFill>
                <a:latin typeface="Calibri" pitchFamily="34" charset="0"/>
                <a:ea typeface="Calibri" pitchFamily="34" charset="-122"/>
                <a:cs typeface="Calibri" pitchFamily="34" charset="-120"/>
              </a:rPr>
              <a:t>Week 5</a:t>
            </a:r>
            <a:endParaRPr lang="en-US" sz="1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1B3B6F"/>
        </a:solidFill>
      </p:bgPr>
    </p:bg>
    <p:spTree>
      <p:nvGrpSpPr>
        <p:cNvPr id="1" name=""/>
        <p:cNvGrpSpPr/>
        <p:nvPr/>
      </p:nvGrpSpPr>
      <p:grpSpPr>
        <a:xfrm>
          <a:off x="0" y="0"/>
          <a:ext cx="0" cy="0"/>
          <a:chOff x="0" y="0"/>
          <a:chExt cx="0" cy="0"/>
        </a:xfrm>
      </p:grpSpPr>
      <p:sp>
        <p:nvSpPr>
          <p:cNvPr id="2" name="Text 0"/>
          <p:cNvSpPr txBox="1"/>
          <p:nvPr/>
        </p:nvSpPr>
        <p:spPr>
          <a:xfrm>
            <a:off x="731520" y="2743200"/>
            <a:ext cx="10698480" cy="1371600"/>
          </a:xfrm>
          <a:prstGeom prst="rect">
            <a:avLst/>
          </a:prstGeom>
          <a:noFill/>
          <a:ln/>
        </p:spPr>
        <p:txBody>
          <a:bodyPr wrap="square" lIns="0" tIns="0" rIns="0" bIns="0" rtlCol="0" anchor="ctr"/>
          <a:lstStyle/>
          <a:p>
            <a:pPr algn="ctr" indent="0" marL="0">
              <a:buNone/>
            </a:pPr>
            <a:r>
              <a:rPr lang="en-US" sz="3600" b="1" dirty="0">
                <a:solidFill>
                  <a:srgbClr val="FFFFFF"/>
                </a:solidFill>
                <a:latin typeface="Georgia" pitchFamily="34" charset="0"/>
                <a:ea typeface="Georgia" pitchFamily="34" charset="-122"/>
                <a:cs typeface="Georgia" pitchFamily="34" charset="-120"/>
              </a:rPr>
              <a:t>Human Resource Management</a:t>
            </a:r>
            <a:endParaRPr lang="en-US" sz="3600" dirty="0"/>
          </a:p>
          <a:p>
            <a:pPr algn="ctr" indent="0" marL="0">
              <a:buNone/>
            </a:pPr>
            <a:r>
              <a:rPr lang="en-US" sz="3600" b="1" dirty="0">
                <a:solidFill>
                  <a:srgbClr val="FFFFFF"/>
                </a:solidFill>
                <a:latin typeface="Georgia" pitchFamily="34" charset="0"/>
                <a:ea typeface="Georgia" pitchFamily="34" charset="-122"/>
                <a:cs typeface="Georgia" pitchFamily="34" charset="-120"/>
              </a:rPr>
              <a:t>and the Organization</a:t>
            </a:r>
            <a:endParaRPr lang="en-US" sz="3600" dirty="0"/>
          </a:p>
        </p:txBody>
      </p:sp>
      <p:sp>
        <p:nvSpPr>
          <p:cNvPr id="3" name="Text 1"/>
          <p:cNvSpPr txBox="1"/>
          <p:nvPr/>
        </p:nvSpPr>
        <p:spPr>
          <a:xfrm>
            <a:off x="457200" y="6492240"/>
            <a:ext cx="7772400" cy="274320"/>
          </a:xfrm>
          <a:prstGeom prst="rect">
            <a:avLst/>
          </a:prstGeom>
          <a:noFill/>
          <a:ln/>
        </p:spPr>
        <p:txBody>
          <a:bodyPr wrap="square" lIns="0" tIns="0" rIns="0" bIns="0" rtlCol="0" anchor="ctr"/>
          <a:lstStyle/>
          <a:p>
            <a:pPr indent="0" marL="0">
              <a:buNone/>
            </a:pPr>
            <a:r>
              <a:rPr lang="en-US" sz="1000" dirty="0">
                <a:solidFill>
                  <a:srgbClr val="A9ADB4"/>
                </a:solidFill>
                <a:latin typeface="Calibri" pitchFamily="34" charset="0"/>
                <a:ea typeface="Calibri" pitchFamily="34" charset="-122"/>
                <a:cs typeface="Calibri" pitchFamily="34" charset="-120"/>
              </a:rPr>
              <a:t>HopeBuilds: Dynamic Business Development Program (DBDP)</a:t>
            </a:r>
            <a:endParaRPr lang="en-US" sz="1000" dirty="0"/>
          </a:p>
        </p:txBody>
      </p:sp>
      <p:sp>
        <p:nvSpPr>
          <p:cNvPr id="4" name="Text 2"/>
          <p:cNvSpPr txBox="1"/>
          <p:nvPr/>
        </p:nvSpPr>
        <p:spPr>
          <a:xfrm>
            <a:off x="9601200" y="6492240"/>
            <a:ext cx="2103120" cy="274320"/>
          </a:xfrm>
          <a:prstGeom prst="rect">
            <a:avLst/>
          </a:prstGeom>
          <a:noFill/>
          <a:ln/>
        </p:spPr>
        <p:txBody>
          <a:bodyPr wrap="square" lIns="0" tIns="0" rIns="0" bIns="0" rtlCol="0" anchor="ctr"/>
          <a:lstStyle/>
          <a:p>
            <a:pPr algn="r" indent="0" marL="0">
              <a:buNone/>
            </a:pPr>
            <a:r>
              <a:rPr lang="en-US" sz="1000" dirty="0">
                <a:solidFill>
                  <a:srgbClr val="A9ADB4"/>
                </a:solidFill>
                <a:latin typeface="Calibri" pitchFamily="34" charset="0"/>
                <a:ea typeface="Calibri" pitchFamily="34" charset="-122"/>
                <a:cs typeface="Calibri" pitchFamily="34" charset="-120"/>
              </a:rPr>
              <a:t>Week 5</a:t>
            </a:r>
            <a:endParaRPr lang="en-US" sz="1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11064240" cy="822960"/>
          </a:xfrm>
          <a:prstGeom prst="rect">
            <a:avLst/>
          </a:prstGeom>
          <a:noFill/>
          <a:ln/>
        </p:spPr>
        <p:txBody>
          <a:bodyPr wrap="square" lIns="0" tIns="0" rIns="0" bIns="0" rtlCol="0" anchor="ctr"/>
          <a:lstStyle/>
          <a:p>
            <a:pPr indent="0" marL="0">
              <a:buNone/>
            </a:pPr>
            <a:r>
              <a:rPr lang="en-US" sz="2700" b="1" dirty="0">
                <a:solidFill>
                  <a:srgbClr val="1B3B6F"/>
                </a:solidFill>
                <a:latin typeface="Georgia" pitchFamily="34" charset="0"/>
                <a:ea typeface="Georgia" pitchFamily="34" charset="-122"/>
                <a:cs typeface="Georgia" pitchFamily="34" charset="-120"/>
              </a:rPr>
              <a:t>What Is Human Resource Management?</a:t>
            </a:r>
            <a:endParaRPr lang="en-US" sz="2700" dirty="0"/>
          </a:p>
        </p:txBody>
      </p:sp>
      <p:sp>
        <p:nvSpPr>
          <p:cNvPr id="3" name="Text 1"/>
          <p:cNvSpPr txBox="1"/>
          <p:nvPr/>
        </p:nvSpPr>
        <p:spPr>
          <a:xfrm>
            <a:off x="731520" y="1417320"/>
            <a:ext cx="10515600" cy="4846320"/>
          </a:xfrm>
          <a:prstGeom prst="rect">
            <a:avLst/>
          </a:prstGeom>
          <a:noFill/>
          <a:ln/>
        </p:spPr>
        <p:txBody>
          <a:bodyPr wrap="square" lIns="0" tIns="0" rIns="0" bIns="0" rtlCol="0" anchor="ctr"/>
          <a:lstStyle/>
          <a:p>
            <a:pPr marL="342900" indent="-342900">
              <a:spcAft>
                <a:spcPts val="1400"/>
              </a:spcAft>
              <a:buSzPct val="100000"/>
              <a:buChar char="•"/>
            </a:pPr>
            <a:r>
              <a:rPr lang="en-US" sz="1900" b="1" dirty="0">
                <a:solidFill>
                  <a:srgbClr val="333333"/>
                </a:solidFill>
                <a:latin typeface="Calibri" pitchFamily="34" charset="0"/>
                <a:ea typeface="Calibri" pitchFamily="34" charset="-122"/>
                <a:cs typeface="Calibri" pitchFamily="34" charset="-120"/>
              </a:rPr>
              <a:t>Basic Definition</a:t>
            </a:r>
            <a:endParaRPr lang="en-US" sz="1900" dirty="0"/>
          </a:p>
          <a:p>
            <a:pPr lvl="1" marL="508000" indent="-254000">
              <a:spcAft>
                <a:spcPts val="1400"/>
              </a:spcAft>
              <a:buSzPct val="100000"/>
              <a:buChar char="▪"/>
            </a:pPr>
            <a:r>
              <a:rPr lang="en-US" sz="1900" dirty="0">
                <a:solidFill>
                  <a:srgbClr val="333333"/>
                </a:solidFill>
                <a:latin typeface="Calibri" pitchFamily="34" charset="0"/>
                <a:ea typeface="Calibri" pitchFamily="34" charset="-122"/>
                <a:cs typeface="Calibri" pitchFamily="34" charset="-120"/>
              </a:rPr>
              <a:t>‘Human resource management (HRM) is the process of managing an organization's employees.’ (Society of Human Resource Management / SHRM)</a:t>
            </a:r>
            <a:endParaRPr lang="en-US" sz="1900" dirty="0"/>
          </a:p>
          <a:p>
            <a:pPr marL="342900" indent="-342900">
              <a:spcAft>
                <a:spcPts val="1400"/>
              </a:spcAft>
              <a:buSzPct val="100000"/>
              <a:buChar char="•"/>
            </a:pPr>
            <a:r>
              <a:rPr lang="en-US" sz="1900" b="1" dirty="0">
                <a:solidFill>
                  <a:srgbClr val="333333"/>
                </a:solidFill>
                <a:latin typeface="Calibri" pitchFamily="34" charset="0"/>
                <a:ea typeface="Calibri" pitchFamily="34" charset="-122"/>
                <a:cs typeface="Calibri" pitchFamily="34" charset="-120"/>
              </a:rPr>
              <a:t>Key Assumption</a:t>
            </a:r>
            <a:endParaRPr lang="en-US" sz="1900" dirty="0"/>
          </a:p>
          <a:p>
            <a:pPr lvl="1" marL="508000" indent="-254000">
              <a:spcAft>
                <a:spcPts val="1400"/>
              </a:spcAft>
              <a:buSzPct val="100000"/>
              <a:buChar char="▪"/>
            </a:pPr>
            <a:r>
              <a:rPr lang="en-US" sz="1900" dirty="0">
                <a:solidFill>
                  <a:srgbClr val="333333"/>
                </a:solidFill>
                <a:latin typeface="Calibri" pitchFamily="34" charset="0"/>
                <a:ea typeface="Calibri" pitchFamily="34" charset="-122"/>
                <a:cs typeface="Calibri" pitchFamily="34" charset="-120"/>
              </a:rPr>
              <a:t>Employees are the most important asset of the organization</a:t>
            </a:r>
            <a:endParaRPr lang="en-US" sz="1900" dirty="0"/>
          </a:p>
        </p:txBody>
      </p:sp>
      <p:sp>
        <p:nvSpPr>
          <p:cNvPr id="4" name="Text 2"/>
          <p:cNvSpPr txBox="1"/>
          <p:nvPr/>
        </p:nvSpPr>
        <p:spPr>
          <a:xfrm>
            <a:off x="457200" y="6492240"/>
            <a:ext cx="7772400" cy="274320"/>
          </a:xfrm>
          <a:prstGeom prst="rect">
            <a:avLst/>
          </a:prstGeom>
          <a:noFill/>
          <a:ln/>
        </p:spPr>
        <p:txBody>
          <a:bodyPr wrap="square" lIns="0" tIns="0" rIns="0" bIns="0" rtlCol="0" anchor="ctr"/>
          <a:lstStyle/>
          <a:p>
            <a:pPr indent="0" marL="0">
              <a:buNone/>
            </a:pPr>
            <a:r>
              <a:rPr lang="en-US" sz="1000" dirty="0">
                <a:solidFill>
                  <a:srgbClr val="A9ADB4"/>
                </a:solidFill>
                <a:latin typeface="Calibri" pitchFamily="34" charset="0"/>
                <a:ea typeface="Calibri" pitchFamily="34" charset="-122"/>
                <a:cs typeface="Calibri" pitchFamily="34" charset="-120"/>
              </a:rPr>
              <a:t>HopeBuilds: Dynamic Business Development Program (DBDP)</a:t>
            </a:r>
            <a:endParaRPr lang="en-US" sz="1000" dirty="0"/>
          </a:p>
        </p:txBody>
      </p:sp>
      <p:sp>
        <p:nvSpPr>
          <p:cNvPr id="5" name="Text 3"/>
          <p:cNvSpPr txBox="1"/>
          <p:nvPr/>
        </p:nvSpPr>
        <p:spPr>
          <a:xfrm>
            <a:off x="9601200" y="6492240"/>
            <a:ext cx="2103120" cy="274320"/>
          </a:xfrm>
          <a:prstGeom prst="rect">
            <a:avLst/>
          </a:prstGeom>
          <a:noFill/>
          <a:ln/>
        </p:spPr>
        <p:txBody>
          <a:bodyPr wrap="square" lIns="0" tIns="0" rIns="0" bIns="0" rtlCol="0" anchor="ctr"/>
          <a:lstStyle/>
          <a:p>
            <a:pPr algn="r" indent="0" marL="0">
              <a:buNone/>
            </a:pPr>
            <a:r>
              <a:rPr lang="en-US" sz="1000" dirty="0">
                <a:solidFill>
                  <a:srgbClr val="A9ADB4"/>
                </a:solidFill>
                <a:latin typeface="Calibri" pitchFamily="34" charset="0"/>
                <a:ea typeface="Calibri" pitchFamily="34" charset="-122"/>
                <a:cs typeface="Calibri" pitchFamily="34" charset="-120"/>
              </a:rPr>
              <a:t>Week 5</a:t>
            </a:r>
            <a:endParaRPr lang="en-US" sz="1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11064240" cy="640080"/>
          </a:xfrm>
          <a:prstGeom prst="rect">
            <a:avLst/>
          </a:prstGeom>
          <a:noFill/>
          <a:ln/>
        </p:spPr>
        <p:txBody>
          <a:bodyPr wrap="square" lIns="0" tIns="0" rIns="0" bIns="0" rtlCol="0" anchor="ctr"/>
          <a:lstStyle/>
          <a:p>
            <a:pPr indent="0" marL="0">
              <a:buNone/>
            </a:pPr>
            <a:r>
              <a:rPr lang="en-US" sz="2700" b="1" dirty="0">
                <a:solidFill>
                  <a:srgbClr val="1B3B6F"/>
                </a:solidFill>
                <a:latin typeface="Georgia" pitchFamily="34" charset="0"/>
                <a:ea typeface="Georgia" pitchFamily="34" charset="-122"/>
                <a:cs typeface="Georgia" pitchFamily="34" charset="-120"/>
              </a:rPr>
              <a:t>Key Functions</a:t>
            </a:r>
            <a:endParaRPr lang="en-US" sz="2700" dirty="0"/>
          </a:p>
        </p:txBody>
      </p:sp>
      <p:sp>
        <p:nvSpPr>
          <p:cNvPr id="3" name="Shape 1"/>
          <p:cNvSpPr/>
          <p:nvPr/>
        </p:nvSpPr>
        <p:spPr>
          <a:xfrm>
            <a:off x="2651760" y="1371600"/>
            <a:ext cx="6858000" cy="782726"/>
          </a:xfrm>
          <a:prstGeom prst="roundRect">
            <a:avLst>
              <a:gd name="adj" fmla="val 7009"/>
            </a:avLst>
          </a:prstGeom>
          <a:solidFill>
            <a:srgbClr val="1B3B6F"/>
          </a:solidFill>
          <a:ln/>
        </p:spPr>
      </p:sp>
      <p:sp>
        <p:nvSpPr>
          <p:cNvPr id="4" name="Text 2"/>
          <p:cNvSpPr txBox="1"/>
          <p:nvPr/>
        </p:nvSpPr>
        <p:spPr>
          <a:xfrm>
            <a:off x="2743200" y="1371600"/>
            <a:ext cx="6675120" cy="782726"/>
          </a:xfrm>
          <a:prstGeom prst="rect">
            <a:avLst/>
          </a:prstGeom>
          <a:noFill/>
          <a:ln/>
        </p:spPr>
        <p:txBody>
          <a:bodyPr wrap="square" lIns="0" tIns="0" rIns="0" bIns="0" rtlCol="0" anchor="ctr"/>
          <a:lstStyle/>
          <a:p>
            <a:pPr algn="ctr" indent="0" marL="0">
              <a:buNone/>
            </a:pPr>
            <a:r>
              <a:rPr lang="en-US" sz="1600" b="1" dirty="0">
                <a:solidFill>
                  <a:srgbClr val="FFFFFF"/>
                </a:solidFill>
                <a:latin typeface="Calibri" pitchFamily="34" charset="0"/>
                <a:ea typeface="Calibri" pitchFamily="34" charset="-122"/>
                <a:cs typeface="Calibri" pitchFamily="34" charset="-120"/>
              </a:rPr>
              <a:t>Human Resource Planning</a:t>
            </a:r>
            <a:endParaRPr lang="en-US" sz="1600" dirty="0"/>
          </a:p>
        </p:txBody>
      </p:sp>
      <p:sp>
        <p:nvSpPr>
          <p:cNvPr id="5" name="Shape 3"/>
          <p:cNvSpPr/>
          <p:nvPr/>
        </p:nvSpPr>
        <p:spPr>
          <a:xfrm>
            <a:off x="2651760" y="2318918"/>
            <a:ext cx="6858000" cy="782726"/>
          </a:xfrm>
          <a:prstGeom prst="roundRect">
            <a:avLst>
              <a:gd name="adj" fmla="val 7009"/>
            </a:avLst>
          </a:prstGeom>
          <a:solidFill>
            <a:srgbClr val="1B3B6F"/>
          </a:solidFill>
          <a:ln/>
        </p:spPr>
      </p:sp>
      <p:sp>
        <p:nvSpPr>
          <p:cNvPr id="6" name="Text 4"/>
          <p:cNvSpPr txBox="1"/>
          <p:nvPr/>
        </p:nvSpPr>
        <p:spPr>
          <a:xfrm>
            <a:off x="2743200" y="2318918"/>
            <a:ext cx="6675120" cy="782726"/>
          </a:xfrm>
          <a:prstGeom prst="rect">
            <a:avLst/>
          </a:prstGeom>
          <a:noFill/>
          <a:ln/>
        </p:spPr>
        <p:txBody>
          <a:bodyPr wrap="square" lIns="0" tIns="0" rIns="0" bIns="0" rtlCol="0" anchor="ctr"/>
          <a:lstStyle/>
          <a:p>
            <a:pPr algn="ctr" indent="0" marL="0">
              <a:buNone/>
            </a:pPr>
            <a:r>
              <a:rPr lang="en-US" sz="1600" b="1" dirty="0">
                <a:solidFill>
                  <a:srgbClr val="FFFFFF"/>
                </a:solidFill>
                <a:latin typeface="Calibri" pitchFamily="34" charset="0"/>
                <a:ea typeface="Calibri" pitchFamily="34" charset="-122"/>
                <a:cs typeface="Calibri" pitchFamily="34" charset="-120"/>
              </a:rPr>
              <a:t>Recruitment &amp; Selection</a:t>
            </a:r>
            <a:endParaRPr lang="en-US" sz="1600" dirty="0"/>
          </a:p>
        </p:txBody>
      </p:sp>
      <p:sp>
        <p:nvSpPr>
          <p:cNvPr id="7" name="Shape 5"/>
          <p:cNvSpPr/>
          <p:nvPr/>
        </p:nvSpPr>
        <p:spPr>
          <a:xfrm>
            <a:off x="2651760" y="3266237"/>
            <a:ext cx="6858000" cy="782726"/>
          </a:xfrm>
          <a:prstGeom prst="roundRect">
            <a:avLst>
              <a:gd name="adj" fmla="val 7009"/>
            </a:avLst>
          </a:prstGeom>
          <a:solidFill>
            <a:srgbClr val="1B3B6F"/>
          </a:solidFill>
          <a:ln/>
        </p:spPr>
      </p:sp>
      <p:sp>
        <p:nvSpPr>
          <p:cNvPr id="8" name="Text 6"/>
          <p:cNvSpPr txBox="1"/>
          <p:nvPr/>
        </p:nvSpPr>
        <p:spPr>
          <a:xfrm>
            <a:off x="2743200" y="3266237"/>
            <a:ext cx="6675120" cy="782726"/>
          </a:xfrm>
          <a:prstGeom prst="rect">
            <a:avLst/>
          </a:prstGeom>
          <a:noFill/>
          <a:ln/>
        </p:spPr>
        <p:txBody>
          <a:bodyPr wrap="square" lIns="0" tIns="0" rIns="0" bIns="0" rtlCol="0" anchor="ctr"/>
          <a:lstStyle/>
          <a:p>
            <a:pPr algn="ctr" indent="0" marL="0">
              <a:buNone/>
            </a:pPr>
            <a:r>
              <a:rPr lang="en-US" sz="1600" b="1" dirty="0">
                <a:solidFill>
                  <a:srgbClr val="FFFFFF"/>
                </a:solidFill>
                <a:latin typeface="Calibri" pitchFamily="34" charset="0"/>
                <a:ea typeface="Calibri" pitchFamily="34" charset="-122"/>
                <a:cs typeface="Calibri" pitchFamily="34" charset="-120"/>
              </a:rPr>
              <a:t>Compensation &amp; Benefits</a:t>
            </a:r>
            <a:endParaRPr lang="en-US" sz="1600" dirty="0"/>
          </a:p>
        </p:txBody>
      </p:sp>
      <p:sp>
        <p:nvSpPr>
          <p:cNvPr id="9" name="Shape 7"/>
          <p:cNvSpPr/>
          <p:nvPr/>
        </p:nvSpPr>
        <p:spPr>
          <a:xfrm>
            <a:off x="2651760" y="4213555"/>
            <a:ext cx="6858000" cy="782726"/>
          </a:xfrm>
          <a:prstGeom prst="roundRect">
            <a:avLst>
              <a:gd name="adj" fmla="val 7009"/>
            </a:avLst>
          </a:prstGeom>
          <a:solidFill>
            <a:srgbClr val="1B3B6F"/>
          </a:solidFill>
          <a:ln/>
        </p:spPr>
      </p:sp>
      <p:sp>
        <p:nvSpPr>
          <p:cNvPr id="10" name="Text 8"/>
          <p:cNvSpPr txBox="1"/>
          <p:nvPr/>
        </p:nvSpPr>
        <p:spPr>
          <a:xfrm>
            <a:off x="2743200" y="4213555"/>
            <a:ext cx="6675120" cy="782726"/>
          </a:xfrm>
          <a:prstGeom prst="rect">
            <a:avLst/>
          </a:prstGeom>
          <a:noFill/>
          <a:ln/>
        </p:spPr>
        <p:txBody>
          <a:bodyPr wrap="square" lIns="0" tIns="0" rIns="0" bIns="0" rtlCol="0" anchor="ctr"/>
          <a:lstStyle/>
          <a:p>
            <a:pPr algn="ctr" indent="0" marL="0">
              <a:buNone/>
            </a:pPr>
            <a:r>
              <a:rPr lang="en-US" sz="1600" b="1" dirty="0">
                <a:solidFill>
                  <a:srgbClr val="FFFFFF"/>
                </a:solidFill>
                <a:latin typeface="Calibri" pitchFamily="34" charset="0"/>
                <a:ea typeface="Calibri" pitchFamily="34" charset="-122"/>
                <a:cs typeface="Calibri" pitchFamily="34" charset="-120"/>
              </a:rPr>
              <a:t>Performance Appraisals</a:t>
            </a:r>
            <a:endParaRPr lang="en-US" sz="1600" dirty="0"/>
          </a:p>
        </p:txBody>
      </p:sp>
      <p:sp>
        <p:nvSpPr>
          <p:cNvPr id="11" name="Shape 9"/>
          <p:cNvSpPr/>
          <p:nvPr/>
        </p:nvSpPr>
        <p:spPr>
          <a:xfrm>
            <a:off x="2651760" y="5160874"/>
            <a:ext cx="6858000" cy="782726"/>
          </a:xfrm>
          <a:prstGeom prst="roundRect">
            <a:avLst>
              <a:gd name="adj" fmla="val 7009"/>
            </a:avLst>
          </a:prstGeom>
          <a:solidFill>
            <a:srgbClr val="1B3B6F"/>
          </a:solidFill>
          <a:ln/>
        </p:spPr>
      </p:sp>
      <p:sp>
        <p:nvSpPr>
          <p:cNvPr id="12" name="Text 10"/>
          <p:cNvSpPr txBox="1"/>
          <p:nvPr/>
        </p:nvSpPr>
        <p:spPr>
          <a:xfrm>
            <a:off x="2743200" y="5160874"/>
            <a:ext cx="6675120" cy="782726"/>
          </a:xfrm>
          <a:prstGeom prst="rect">
            <a:avLst/>
          </a:prstGeom>
          <a:noFill/>
          <a:ln/>
        </p:spPr>
        <p:txBody>
          <a:bodyPr wrap="square" lIns="0" tIns="0" rIns="0" bIns="0" rtlCol="0" anchor="ctr"/>
          <a:lstStyle/>
          <a:p>
            <a:pPr algn="ctr" indent="0" marL="0">
              <a:buNone/>
            </a:pPr>
            <a:r>
              <a:rPr lang="en-US" sz="1600" b="1" dirty="0">
                <a:solidFill>
                  <a:srgbClr val="FFFFFF"/>
                </a:solidFill>
                <a:latin typeface="Calibri" pitchFamily="34" charset="0"/>
                <a:ea typeface="Calibri" pitchFamily="34" charset="-122"/>
                <a:cs typeface="Calibri" pitchFamily="34" charset="-120"/>
              </a:rPr>
              <a:t>Training &amp; Development</a:t>
            </a:r>
            <a:endParaRPr lang="en-US" sz="1600" dirty="0"/>
          </a:p>
        </p:txBody>
      </p:sp>
      <p:sp>
        <p:nvSpPr>
          <p:cNvPr id="13" name="Text 11"/>
          <p:cNvSpPr txBox="1"/>
          <p:nvPr/>
        </p:nvSpPr>
        <p:spPr>
          <a:xfrm>
            <a:off x="457200" y="6492240"/>
            <a:ext cx="7772400" cy="274320"/>
          </a:xfrm>
          <a:prstGeom prst="rect">
            <a:avLst/>
          </a:prstGeom>
          <a:noFill/>
          <a:ln/>
        </p:spPr>
        <p:txBody>
          <a:bodyPr wrap="square" lIns="0" tIns="0" rIns="0" bIns="0" rtlCol="0" anchor="ctr"/>
          <a:lstStyle/>
          <a:p>
            <a:pPr indent="0" marL="0">
              <a:buNone/>
            </a:pPr>
            <a:r>
              <a:rPr lang="en-US" sz="1000" dirty="0">
                <a:solidFill>
                  <a:srgbClr val="A9ADB4"/>
                </a:solidFill>
                <a:latin typeface="Calibri" pitchFamily="34" charset="0"/>
                <a:ea typeface="Calibri" pitchFamily="34" charset="-122"/>
                <a:cs typeface="Calibri" pitchFamily="34" charset="-120"/>
              </a:rPr>
              <a:t>HopeBuilds: Dynamic Business Development Program (DBDP)</a:t>
            </a:r>
            <a:endParaRPr lang="en-US" sz="1000" dirty="0"/>
          </a:p>
        </p:txBody>
      </p:sp>
      <p:sp>
        <p:nvSpPr>
          <p:cNvPr id="14" name="Text 12"/>
          <p:cNvSpPr txBox="1"/>
          <p:nvPr/>
        </p:nvSpPr>
        <p:spPr>
          <a:xfrm>
            <a:off x="9601200" y="6492240"/>
            <a:ext cx="2103120" cy="274320"/>
          </a:xfrm>
          <a:prstGeom prst="rect">
            <a:avLst/>
          </a:prstGeom>
          <a:noFill/>
          <a:ln/>
        </p:spPr>
        <p:txBody>
          <a:bodyPr wrap="square" lIns="0" tIns="0" rIns="0" bIns="0" rtlCol="0" anchor="ctr"/>
          <a:lstStyle/>
          <a:p>
            <a:pPr algn="r" indent="0" marL="0">
              <a:buNone/>
            </a:pPr>
            <a:r>
              <a:rPr lang="en-US" sz="1000" dirty="0">
                <a:solidFill>
                  <a:srgbClr val="A9ADB4"/>
                </a:solidFill>
                <a:latin typeface="Calibri" pitchFamily="34" charset="0"/>
                <a:ea typeface="Calibri" pitchFamily="34" charset="-122"/>
                <a:cs typeface="Calibri" pitchFamily="34" charset="-120"/>
              </a:rPr>
              <a:t>Week 5</a:t>
            </a:r>
            <a:endParaRPr lang="en-US" sz="1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1B3B6F"/>
        </a:solidFill>
      </p:bgPr>
    </p:bg>
    <p:spTree>
      <p:nvGrpSpPr>
        <p:cNvPr id="1" name=""/>
        <p:cNvGrpSpPr/>
        <p:nvPr/>
      </p:nvGrpSpPr>
      <p:grpSpPr>
        <a:xfrm>
          <a:off x="0" y="0"/>
          <a:ext cx="0" cy="0"/>
          <a:chOff x="0" y="0"/>
          <a:chExt cx="0" cy="0"/>
        </a:xfrm>
      </p:grpSpPr>
      <p:sp>
        <p:nvSpPr>
          <p:cNvPr id="2" name="Text 0"/>
          <p:cNvSpPr txBox="1"/>
          <p:nvPr/>
        </p:nvSpPr>
        <p:spPr>
          <a:xfrm>
            <a:off x="731520" y="2743200"/>
            <a:ext cx="10698480" cy="1371600"/>
          </a:xfrm>
          <a:prstGeom prst="rect">
            <a:avLst/>
          </a:prstGeom>
          <a:noFill/>
          <a:ln/>
        </p:spPr>
        <p:txBody>
          <a:bodyPr wrap="square" lIns="0" tIns="0" rIns="0" bIns="0" rtlCol="0" anchor="ctr"/>
          <a:lstStyle/>
          <a:p>
            <a:pPr algn="ctr" indent="0" marL="0">
              <a:buNone/>
            </a:pPr>
            <a:r>
              <a:rPr lang="en-US" sz="3600" b="1" dirty="0">
                <a:solidFill>
                  <a:srgbClr val="FFFFFF"/>
                </a:solidFill>
                <a:latin typeface="Georgia" pitchFamily="34" charset="0"/>
                <a:ea typeface="Georgia" pitchFamily="34" charset="-122"/>
                <a:cs typeface="Georgia" pitchFamily="34" charset="-120"/>
              </a:rPr>
              <a:t>Human Resource Planning</a:t>
            </a:r>
            <a:endParaRPr lang="en-US" sz="3600" dirty="0"/>
          </a:p>
        </p:txBody>
      </p:sp>
      <p:sp>
        <p:nvSpPr>
          <p:cNvPr id="3" name="Text 1"/>
          <p:cNvSpPr txBox="1"/>
          <p:nvPr/>
        </p:nvSpPr>
        <p:spPr>
          <a:xfrm>
            <a:off x="457200" y="6492240"/>
            <a:ext cx="7772400" cy="274320"/>
          </a:xfrm>
          <a:prstGeom prst="rect">
            <a:avLst/>
          </a:prstGeom>
          <a:noFill/>
          <a:ln/>
        </p:spPr>
        <p:txBody>
          <a:bodyPr wrap="square" lIns="0" tIns="0" rIns="0" bIns="0" rtlCol="0" anchor="ctr"/>
          <a:lstStyle/>
          <a:p>
            <a:pPr indent="0" marL="0">
              <a:buNone/>
            </a:pPr>
            <a:r>
              <a:rPr lang="en-US" sz="1000" dirty="0">
                <a:solidFill>
                  <a:srgbClr val="A9ADB4"/>
                </a:solidFill>
                <a:latin typeface="Calibri" pitchFamily="34" charset="0"/>
                <a:ea typeface="Calibri" pitchFamily="34" charset="-122"/>
                <a:cs typeface="Calibri" pitchFamily="34" charset="-120"/>
              </a:rPr>
              <a:t>HopeBuilds: Dynamic Business Development Program (DBDP)</a:t>
            </a:r>
            <a:endParaRPr lang="en-US" sz="1000" dirty="0"/>
          </a:p>
        </p:txBody>
      </p:sp>
      <p:sp>
        <p:nvSpPr>
          <p:cNvPr id="4" name="Text 2"/>
          <p:cNvSpPr txBox="1"/>
          <p:nvPr/>
        </p:nvSpPr>
        <p:spPr>
          <a:xfrm>
            <a:off x="9601200" y="6492240"/>
            <a:ext cx="2103120" cy="274320"/>
          </a:xfrm>
          <a:prstGeom prst="rect">
            <a:avLst/>
          </a:prstGeom>
          <a:noFill/>
          <a:ln/>
        </p:spPr>
        <p:txBody>
          <a:bodyPr wrap="square" lIns="0" tIns="0" rIns="0" bIns="0" rtlCol="0" anchor="ctr"/>
          <a:lstStyle/>
          <a:p>
            <a:pPr algn="r" indent="0" marL="0">
              <a:buNone/>
            </a:pPr>
            <a:r>
              <a:rPr lang="en-US" sz="1000" dirty="0">
                <a:solidFill>
                  <a:srgbClr val="A9ADB4"/>
                </a:solidFill>
                <a:latin typeface="Calibri" pitchFamily="34" charset="0"/>
                <a:ea typeface="Calibri" pitchFamily="34" charset="-122"/>
                <a:cs typeface="Calibri" pitchFamily="34" charset="-120"/>
              </a:rPr>
              <a:t>Week 5</a:t>
            </a:r>
            <a:endParaRPr lang="en-US" sz="1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11064240" cy="822960"/>
          </a:xfrm>
          <a:prstGeom prst="rect">
            <a:avLst/>
          </a:prstGeom>
          <a:noFill/>
          <a:ln/>
        </p:spPr>
        <p:txBody>
          <a:bodyPr wrap="square" lIns="0" tIns="0" rIns="0" bIns="0" rtlCol="0" anchor="ctr"/>
          <a:lstStyle/>
          <a:p>
            <a:pPr indent="0" marL="0">
              <a:buNone/>
            </a:pPr>
            <a:r>
              <a:rPr lang="en-US" sz="2700" b="1" dirty="0">
                <a:solidFill>
                  <a:srgbClr val="1B3B6F"/>
                </a:solidFill>
                <a:latin typeface="Georgia" pitchFamily="34" charset="0"/>
                <a:ea typeface="Georgia" pitchFamily="34" charset="-122"/>
                <a:cs typeface="Georgia" pitchFamily="34" charset="-120"/>
              </a:rPr>
              <a:t>What Is Human Resource Planning?</a:t>
            </a:r>
            <a:endParaRPr lang="en-US" sz="2700" dirty="0"/>
          </a:p>
        </p:txBody>
      </p:sp>
      <p:sp>
        <p:nvSpPr>
          <p:cNvPr id="3" name="Text 1"/>
          <p:cNvSpPr txBox="1"/>
          <p:nvPr/>
        </p:nvSpPr>
        <p:spPr>
          <a:xfrm>
            <a:off x="731520" y="1737360"/>
            <a:ext cx="10515600" cy="4846320"/>
          </a:xfrm>
          <a:prstGeom prst="rect">
            <a:avLst/>
          </a:prstGeom>
          <a:noFill/>
          <a:ln/>
        </p:spPr>
        <p:txBody>
          <a:bodyPr wrap="square" lIns="0" tIns="0" rIns="0" bIns="0" rtlCol="0" anchor="ctr"/>
          <a:lstStyle/>
          <a:p>
            <a:pPr marL="342900" indent="-342900">
              <a:spcAft>
                <a:spcPts val="2000"/>
              </a:spcAft>
              <a:buSzPct val="100000"/>
              <a:buChar char="•"/>
            </a:pPr>
            <a:r>
              <a:rPr lang="en-US" sz="1900" dirty="0">
                <a:solidFill>
                  <a:srgbClr val="333333"/>
                </a:solidFill>
                <a:latin typeface="Calibri" pitchFamily="34" charset="0"/>
                <a:ea typeface="Calibri" pitchFamily="34" charset="-122"/>
                <a:cs typeface="Calibri" pitchFamily="34" charset="-120"/>
              </a:rPr>
              <a:t>Human Resource Planning (HRP) is the process of forecasting the future human resource requirements of the organization and determining how the existing human resource capacity can be utilized to fulfill these requirements.</a:t>
            </a:r>
            <a:endParaRPr lang="en-US" sz="1900" dirty="0"/>
          </a:p>
          <a:p>
            <a:pPr marL="342900" indent="-342900">
              <a:spcAft>
                <a:spcPts val="2000"/>
              </a:spcAft>
              <a:buSzPct val="100000"/>
              <a:buChar char="•"/>
            </a:pPr>
            <a:r>
              <a:rPr lang="en-US" sz="1900" dirty="0">
                <a:solidFill>
                  <a:srgbClr val="333333"/>
                </a:solidFill>
                <a:latin typeface="Calibri" pitchFamily="34" charset="0"/>
                <a:ea typeface="Calibri" pitchFamily="34" charset="-122"/>
                <a:cs typeface="Calibri" pitchFamily="34" charset="-120"/>
              </a:rPr>
              <a:t>OR: Based on future business expectations, how many employees do you need — and how can you optimize the skills of your current employees?</a:t>
            </a:r>
            <a:endParaRPr lang="en-US" sz="1900" dirty="0"/>
          </a:p>
        </p:txBody>
      </p:sp>
      <p:sp>
        <p:nvSpPr>
          <p:cNvPr id="4" name="Text 2"/>
          <p:cNvSpPr txBox="1"/>
          <p:nvPr/>
        </p:nvSpPr>
        <p:spPr>
          <a:xfrm>
            <a:off x="457200" y="6492240"/>
            <a:ext cx="7772400" cy="274320"/>
          </a:xfrm>
          <a:prstGeom prst="rect">
            <a:avLst/>
          </a:prstGeom>
          <a:noFill/>
          <a:ln/>
        </p:spPr>
        <p:txBody>
          <a:bodyPr wrap="square" lIns="0" tIns="0" rIns="0" bIns="0" rtlCol="0" anchor="ctr"/>
          <a:lstStyle/>
          <a:p>
            <a:pPr indent="0" marL="0">
              <a:buNone/>
            </a:pPr>
            <a:r>
              <a:rPr lang="en-US" sz="1000" dirty="0">
                <a:solidFill>
                  <a:srgbClr val="A9ADB4"/>
                </a:solidFill>
                <a:latin typeface="Calibri" pitchFamily="34" charset="0"/>
                <a:ea typeface="Calibri" pitchFamily="34" charset="-122"/>
                <a:cs typeface="Calibri" pitchFamily="34" charset="-120"/>
              </a:rPr>
              <a:t>HopeBuilds: Dynamic Business Development Program (DBDP)</a:t>
            </a:r>
            <a:endParaRPr lang="en-US" sz="1000" dirty="0"/>
          </a:p>
        </p:txBody>
      </p:sp>
      <p:sp>
        <p:nvSpPr>
          <p:cNvPr id="5" name="Text 3"/>
          <p:cNvSpPr txBox="1"/>
          <p:nvPr/>
        </p:nvSpPr>
        <p:spPr>
          <a:xfrm>
            <a:off x="9601200" y="6492240"/>
            <a:ext cx="2103120" cy="274320"/>
          </a:xfrm>
          <a:prstGeom prst="rect">
            <a:avLst/>
          </a:prstGeom>
          <a:noFill/>
          <a:ln/>
        </p:spPr>
        <p:txBody>
          <a:bodyPr wrap="square" lIns="0" tIns="0" rIns="0" bIns="0" rtlCol="0" anchor="ctr"/>
          <a:lstStyle/>
          <a:p>
            <a:pPr algn="r" indent="0" marL="0">
              <a:buNone/>
            </a:pPr>
            <a:r>
              <a:rPr lang="en-US" sz="1000" dirty="0">
                <a:solidFill>
                  <a:srgbClr val="A9ADB4"/>
                </a:solidFill>
                <a:latin typeface="Calibri" pitchFamily="34" charset="0"/>
                <a:ea typeface="Calibri" pitchFamily="34" charset="-122"/>
                <a:cs typeface="Calibri" pitchFamily="34" charset="-120"/>
              </a:rPr>
              <a:t>Week 5</a:t>
            </a:r>
            <a:endParaRPr lang="en-US" sz="1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11064240" cy="822960"/>
          </a:xfrm>
          <a:prstGeom prst="rect">
            <a:avLst/>
          </a:prstGeom>
          <a:noFill/>
          <a:ln/>
        </p:spPr>
        <p:txBody>
          <a:bodyPr wrap="square" lIns="0" tIns="0" rIns="0" bIns="0" rtlCol="0" anchor="ctr"/>
          <a:lstStyle/>
          <a:p>
            <a:pPr indent="0" marL="0">
              <a:buNone/>
            </a:pPr>
            <a:r>
              <a:rPr lang="en-US" sz="2700" b="1" dirty="0">
                <a:solidFill>
                  <a:srgbClr val="1B3B6F"/>
                </a:solidFill>
                <a:latin typeface="Georgia" pitchFamily="34" charset="0"/>
                <a:ea typeface="Georgia" pitchFamily="34" charset="-122"/>
                <a:cs typeface="Georgia" pitchFamily="34" charset="-120"/>
              </a:rPr>
              <a:t>Why HRP Is Important</a:t>
            </a:r>
            <a:endParaRPr lang="en-US" sz="2700" dirty="0"/>
          </a:p>
        </p:txBody>
      </p:sp>
      <p:sp>
        <p:nvSpPr>
          <p:cNvPr id="3" name="Text 1"/>
          <p:cNvSpPr txBox="1"/>
          <p:nvPr/>
        </p:nvSpPr>
        <p:spPr>
          <a:xfrm>
            <a:off x="731520" y="1417320"/>
            <a:ext cx="10515600" cy="4846320"/>
          </a:xfrm>
          <a:prstGeom prst="rect">
            <a:avLst/>
          </a:prstGeom>
          <a:noFill/>
          <a:ln/>
        </p:spPr>
        <p:txBody>
          <a:bodyPr wrap="square" lIns="0" tIns="0" rIns="0" bIns="0" rtlCol="0" anchor="ctr"/>
          <a:lstStyle/>
          <a:p>
            <a:pPr marL="342900" indent="-342900">
              <a:spcAft>
                <a:spcPts val="800"/>
              </a:spcAft>
              <a:buSzPct val="100000"/>
              <a:buChar char="•"/>
            </a:pPr>
            <a:r>
              <a:rPr lang="en-US" sz="1800" dirty="0">
                <a:solidFill>
                  <a:srgbClr val="333333"/>
                </a:solidFill>
                <a:latin typeface="Calibri" pitchFamily="34" charset="0"/>
                <a:ea typeface="Calibri" pitchFamily="34" charset="-122"/>
                <a:cs typeface="Calibri" pitchFamily="34" charset="-120"/>
              </a:rPr>
              <a:t>Technological Changes</a:t>
            </a:r>
            <a:endParaRPr lang="en-US" sz="1800" dirty="0"/>
          </a:p>
          <a:p>
            <a:pPr marL="342900" indent="-342900">
              <a:spcAft>
                <a:spcPts val="800"/>
              </a:spcAft>
              <a:buSzPct val="100000"/>
              <a:buChar char="•"/>
            </a:pPr>
            <a:r>
              <a:rPr lang="en-US" sz="1800" dirty="0">
                <a:solidFill>
                  <a:srgbClr val="333333"/>
                </a:solidFill>
                <a:latin typeface="Calibri" pitchFamily="34" charset="0"/>
                <a:ea typeface="Calibri" pitchFamily="34" charset="-122"/>
                <a:cs typeface="Calibri" pitchFamily="34" charset="-120"/>
              </a:rPr>
              <a:t>Products / Services</a:t>
            </a:r>
            <a:endParaRPr lang="en-US" sz="1800" dirty="0"/>
          </a:p>
          <a:p>
            <a:pPr marL="342900" indent="-342900">
              <a:spcAft>
                <a:spcPts val="800"/>
              </a:spcAft>
              <a:buSzPct val="100000"/>
              <a:buChar char="•"/>
            </a:pPr>
            <a:r>
              <a:rPr lang="en-US" sz="1800" dirty="0">
                <a:solidFill>
                  <a:srgbClr val="333333"/>
                </a:solidFill>
                <a:latin typeface="Calibri" pitchFamily="34" charset="0"/>
                <a:ea typeface="Calibri" pitchFamily="34" charset="-122"/>
                <a:cs typeface="Calibri" pitchFamily="34" charset="-120"/>
              </a:rPr>
              <a:t>Workforce Requirements</a:t>
            </a:r>
            <a:endParaRPr lang="en-US" sz="1800" dirty="0"/>
          </a:p>
          <a:p>
            <a:pPr lvl="1" marL="508000" indent="-254000">
              <a:spcAft>
                <a:spcPts val="800"/>
              </a:spcAft>
              <a:buSzPct val="100000"/>
              <a:buChar char="▪"/>
            </a:pPr>
            <a:r>
              <a:rPr lang="en-US" sz="1800" dirty="0">
                <a:solidFill>
                  <a:srgbClr val="333333"/>
                </a:solidFill>
                <a:latin typeface="Calibri" pitchFamily="34" charset="0"/>
                <a:ea typeface="Calibri" pitchFamily="34" charset="-122"/>
                <a:cs typeface="Calibri" pitchFamily="34" charset="-120"/>
              </a:rPr>
              <a:t>Skills</a:t>
            </a:r>
            <a:endParaRPr lang="en-US" sz="1800" dirty="0"/>
          </a:p>
          <a:p>
            <a:pPr lvl="1" marL="508000" indent="-254000">
              <a:spcAft>
                <a:spcPts val="800"/>
              </a:spcAft>
              <a:buSzPct val="100000"/>
              <a:buChar char="▪"/>
            </a:pPr>
            <a:r>
              <a:rPr lang="en-US" sz="1800" dirty="0">
                <a:solidFill>
                  <a:srgbClr val="333333"/>
                </a:solidFill>
                <a:latin typeface="Calibri" pitchFamily="34" charset="0"/>
                <a:ea typeface="Calibri" pitchFamily="34" charset="-122"/>
                <a:cs typeface="Calibri" pitchFamily="34" charset="-120"/>
              </a:rPr>
              <a:t>Qualifications</a:t>
            </a:r>
            <a:endParaRPr lang="en-US" sz="1800" dirty="0"/>
          </a:p>
          <a:p>
            <a:pPr lvl="1" marL="508000" indent="-254000">
              <a:spcAft>
                <a:spcPts val="800"/>
              </a:spcAft>
              <a:buSzPct val="100000"/>
              <a:buChar char="▪"/>
            </a:pPr>
            <a:r>
              <a:rPr lang="en-US" sz="1800" dirty="0">
                <a:solidFill>
                  <a:srgbClr val="333333"/>
                </a:solidFill>
                <a:latin typeface="Calibri" pitchFamily="34" charset="0"/>
                <a:ea typeface="Calibri" pitchFamily="34" charset="-122"/>
                <a:cs typeface="Calibri" pitchFamily="34" charset="-120"/>
              </a:rPr>
              <a:t>Experience</a:t>
            </a:r>
            <a:endParaRPr lang="en-US" sz="1800" dirty="0"/>
          </a:p>
          <a:p>
            <a:pPr lvl="1" marL="508000" indent="-254000">
              <a:spcAft>
                <a:spcPts val="800"/>
              </a:spcAft>
              <a:buSzPct val="100000"/>
              <a:buChar char="▪"/>
            </a:pPr>
            <a:r>
              <a:rPr lang="en-US" sz="1800" dirty="0">
                <a:solidFill>
                  <a:srgbClr val="333333"/>
                </a:solidFill>
                <a:latin typeface="Calibri" pitchFamily="34" charset="0"/>
                <a:ea typeface="Calibri" pitchFamily="34" charset="-122"/>
                <a:cs typeface="Calibri" pitchFamily="34" charset="-120"/>
              </a:rPr>
              <a:t>Gender</a:t>
            </a:r>
            <a:endParaRPr lang="en-US" sz="1800" dirty="0"/>
          </a:p>
        </p:txBody>
      </p:sp>
      <p:sp>
        <p:nvSpPr>
          <p:cNvPr id="4" name="Text 2"/>
          <p:cNvSpPr txBox="1"/>
          <p:nvPr/>
        </p:nvSpPr>
        <p:spPr>
          <a:xfrm>
            <a:off x="457200" y="6492240"/>
            <a:ext cx="7772400" cy="274320"/>
          </a:xfrm>
          <a:prstGeom prst="rect">
            <a:avLst/>
          </a:prstGeom>
          <a:noFill/>
          <a:ln/>
        </p:spPr>
        <p:txBody>
          <a:bodyPr wrap="square" lIns="0" tIns="0" rIns="0" bIns="0" rtlCol="0" anchor="ctr"/>
          <a:lstStyle/>
          <a:p>
            <a:pPr indent="0" marL="0">
              <a:buNone/>
            </a:pPr>
            <a:r>
              <a:rPr lang="en-US" sz="1000" dirty="0">
                <a:solidFill>
                  <a:srgbClr val="A9ADB4"/>
                </a:solidFill>
                <a:latin typeface="Calibri" pitchFamily="34" charset="0"/>
                <a:ea typeface="Calibri" pitchFamily="34" charset="-122"/>
                <a:cs typeface="Calibri" pitchFamily="34" charset="-120"/>
              </a:rPr>
              <a:t>HopeBuilds: Dynamic Business Development Program (DBDP)</a:t>
            </a:r>
            <a:endParaRPr lang="en-US" sz="1000" dirty="0"/>
          </a:p>
        </p:txBody>
      </p:sp>
      <p:sp>
        <p:nvSpPr>
          <p:cNvPr id="5" name="Text 3"/>
          <p:cNvSpPr txBox="1"/>
          <p:nvPr/>
        </p:nvSpPr>
        <p:spPr>
          <a:xfrm>
            <a:off x="9601200" y="6492240"/>
            <a:ext cx="2103120" cy="274320"/>
          </a:xfrm>
          <a:prstGeom prst="rect">
            <a:avLst/>
          </a:prstGeom>
          <a:noFill/>
          <a:ln/>
        </p:spPr>
        <p:txBody>
          <a:bodyPr wrap="square" lIns="0" tIns="0" rIns="0" bIns="0" rtlCol="0" anchor="ctr"/>
          <a:lstStyle/>
          <a:p>
            <a:pPr algn="r" indent="0" marL="0">
              <a:buNone/>
            </a:pPr>
            <a:r>
              <a:rPr lang="en-US" sz="1000" dirty="0">
                <a:solidFill>
                  <a:srgbClr val="A9ADB4"/>
                </a:solidFill>
                <a:latin typeface="Calibri" pitchFamily="34" charset="0"/>
                <a:ea typeface="Calibri" pitchFamily="34" charset="-122"/>
                <a:cs typeface="Calibri" pitchFamily="34" charset="-120"/>
              </a:rPr>
              <a:t>Week 5</a:t>
            </a:r>
            <a:endParaRPr lang="en-US" sz="1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11064240" cy="822960"/>
          </a:xfrm>
          <a:prstGeom prst="rect">
            <a:avLst/>
          </a:prstGeom>
          <a:noFill/>
          <a:ln/>
        </p:spPr>
        <p:txBody>
          <a:bodyPr wrap="square" lIns="0" tIns="0" rIns="0" bIns="0" rtlCol="0" anchor="ctr"/>
          <a:lstStyle/>
          <a:p>
            <a:pPr indent="0" marL="0">
              <a:buNone/>
            </a:pPr>
            <a:r>
              <a:rPr lang="en-US" sz="2700" b="1" dirty="0">
                <a:solidFill>
                  <a:srgbClr val="1B3B6F"/>
                </a:solidFill>
                <a:latin typeface="Georgia" pitchFamily="34" charset="0"/>
                <a:ea typeface="Georgia" pitchFamily="34" charset="-122"/>
                <a:cs typeface="Georgia" pitchFamily="34" charset="-120"/>
              </a:rPr>
              <a:t>Why HRP Is Important (cont.)</a:t>
            </a:r>
            <a:endParaRPr lang="en-US" sz="2700" dirty="0"/>
          </a:p>
        </p:txBody>
      </p:sp>
      <p:sp>
        <p:nvSpPr>
          <p:cNvPr id="3" name="Text 1"/>
          <p:cNvSpPr txBox="1"/>
          <p:nvPr/>
        </p:nvSpPr>
        <p:spPr>
          <a:xfrm>
            <a:off x="731520" y="1417320"/>
            <a:ext cx="10515600" cy="4846320"/>
          </a:xfrm>
          <a:prstGeom prst="rect">
            <a:avLst/>
          </a:prstGeom>
          <a:noFill/>
          <a:ln/>
        </p:spPr>
        <p:txBody>
          <a:bodyPr wrap="square" lIns="0" tIns="0" rIns="0" bIns="0" rtlCol="0" anchor="ctr"/>
          <a:lstStyle/>
          <a:p>
            <a:pPr marL="342900" indent="-342900">
              <a:spcAft>
                <a:spcPts val="1400"/>
              </a:spcAft>
              <a:buSzPct val="100000"/>
              <a:buChar char="•"/>
            </a:pPr>
            <a:r>
              <a:rPr lang="en-US" sz="1900" dirty="0">
                <a:solidFill>
                  <a:srgbClr val="333333"/>
                </a:solidFill>
                <a:latin typeface="Calibri" pitchFamily="34" charset="0"/>
                <a:ea typeface="Calibri" pitchFamily="34" charset="-122"/>
                <a:cs typeface="Calibri" pitchFamily="34" charset="-120"/>
              </a:rPr>
              <a:t>Sources: the number of human resources available to the organization</a:t>
            </a:r>
            <a:endParaRPr lang="en-US" sz="1900" dirty="0"/>
          </a:p>
          <a:p>
            <a:pPr marL="342900" indent="-342900">
              <a:spcAft>
                <a:spcPts val="1400"/>
              </a:spcAft>
              <a:buSzPct val="100000"/>
              <a:buChar char="•"/>
            </a:pPr>
            <a:r>
              <a:rPr lang="en-US" sz="1900" dirty="0">
                <a:solidFill>
                  <a:srgbClr val="333333"/>
                </a:solidFill>
                <a:latin typeface="Calibri" pitchFamily="34" charset="0"/>
                <a:ea typeface="Calibri" pitchFamily="34" charset="-122"/>
                <a:cs typeface="Calibri" pitchFamily="34" charset="-120"/>
              </a:rPr>
              <a:t>Internal Labor Market</a:t>
            </a:r>
            <a:endParaRPr lang="en-US" sz="1900" dirty="0"/>
          </a:p>
          <a:p>
            <a:pPr marL="342900" indent="-342900">
              <a:spcAft>
                <a:spcPts val="1400"/>
              </a:spcAft>
              <a:buSzPct val="100000"/>
              <a:buChar char="•"/>
            </a:pPr>
            <a:r>
              <a:rPr lang="en-US" sz="1900" dirty="0">
                <a:solidFill>
                  <a:srgbClr val="333333"/>
                </a:solidFill>
                <a:latin typeface="Calibri" pitchFamily="34" charset="0"/>
                <a:ea typeface="Calibri" pitchFamily="34" charset="-122"/>
                <a:cs typeface="Calibri" pitchFamily="34" charset="-120"/>
              </a:rPr>
              <a:t>External Labor Market</a:t>
            </a:r>
            <a:endParaRPr lang="en-US" sz="1900" dirty="0"/>
          </a:p>
          <a:p>
            <a:pPr marL="342900" indent="-342900">
              <a:spcAft>
                <a:spcPts val="1400"/>
              </a:spcAft>
              <a:buSzPct val="100000"/>
              <a:buChar char="•"/>
            </a:pPr>
            <a:r>
              <a:rPr lang="en-US" sz="1900" dirty="0">
                <a:solidFill>
                  <a:srgbClr val="333333"/>
                </a:solidFill>
                <a:latin typeface="Calibri" pitchFamily="34" charset="0"/>
                <a:ea typeface="Calibri" pitchFamily="34" charset="-122"/>
                <a:cs typeface="Calibri" pitchFamily="34" charset="-120"/>
              </a:rPr>
              <a:t>Succession Planning</a:t>
            </a:r>
            <a:endParaRPr lang="en-US" sz="1900" dirty="0"/>
          </a:p>
        </p:txBody>
      </p:sp>
      <p:sp>
        <p:nvSpPr>
          <p:cNvPr id="4" name="Text 2"/>
          <p:cNvSpPr txBox="1"/>
          <p:nvPr/>
        </p:nvSpPr>
        <p:spPr>
          <a:xfrm>
            <a:off x="457200" y="6492240"/>
            <a:ext cx="7772400" cy="274320"/>
          </a:xfrm>
          <a:prstGeom prst="rect">
            <a:avLst/>
          </a:prstGeom>
          <a:noFill/>
          <a:ln/>
        </p:spPr>
        <p:txBody>
          <a:bodyPr wrap="square" lIns="0" tIns="0" rIns="0" bIns="0" rtlCol="0" anchor="ctr"/>
          <a:lstStyle/>
          <a:p>
            <a:pPr indent="0" marL="0">
              <a:buNone/>
            </a:pPr>
            <a:r>
              <a:rPr lang="en-US" sz="1000" dirty="0">
                <a:solidFill>
                  <a:srgbClr val="A9ADB4"/>
                </a:solidFill>
                <a:latin typeface="Calibri" pitchFamily="34" charset="0"/>
                <a:ea typeface="Calibri" pitchFamily="34" charset="-122"/>
                <a:cs typeface="Calibri" pitchFamily="34" charset="-120"/>
              </a:rPr>
              <a:t>HopeBuilds: Dynamic Business Development Program (DBDP)</a:t>
            </a:r>
            <a:endParaRPr lang="en-US" sz="1000" dirty="0"/>
          </a:p>
        </p:txBody>
      </p:sp>
      <p:sp>
        <p:nvSpPr>
          <p:cNvPr id="5" name="Text 3"/>
          <p:cNvSpPr txBox="1"/>
          <p:nvPr/>
        </p:nvSpPr>
        <p:spPr>
          <a:xfrm>
            <a:off x="9601200" y="6492240"/>
            <a:ext cx="2103120" cy="274320"/>
          </a:xfrm>
          <a:prstGeom prst="rect">
            <a:avLst/>
          </a:prstGeom>
          <a:noFill/>
          <a:ln/>
        </p:spPr>
        <p:txBody>
          <a:bodyPr wrap="square" lIns="0" tIns="0" rIns="0" bIns="0" rtlCol="0" anchor="ctr"/>
          <a:lstStyle/>
          <a:p>
            <a:pPr algn="r" indent="0" marL="0">
              <a:buNone/>
            </a:pPr>
            <a:r>
              <a:rPr lang="en-US" sz="1000" dirty="0">
                <a:solidFill>
                  <a:srgbClr val="A9ADB4"/>
                </a:solidFill>
                <a:latin typeface="Calibri" pitchFamily="34" charset="0"/>
                <a:ea typeface="Calibri" pitchFamily="34" charset="-122"/>
                <a:cs typeface="Calibri" pitchFamily="34" charset="-120"/>
              </a:rPr>
              <a:t>Week 5</a:t>
            </a:r>
            <a:endParaRPr lang="en-US" sz="1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1B3B6F"/>
        </a:solidFill>
      </p:bgPr>
    </p:bg>
    <p:spTree>
      <p:nvGrpSpPr>
        <p:cNvPr id="1" name=""/>
        <p:cNvGrpSpPr/>
        <p:nvPr/>
      </p:nvGrpSpPr>
      <p:grpSpPr>
        <a:xfrm>
          <a:off x="0" y="0"/>
          <a:ext cx="0" cy="0"/>
          <a:chOff x="0" y="0"/>
          <a:chExt cx="0" cy="0"/>
        </a:xfrm>
      </p:grpSpPr>
      <p:sp>
        <p:nvSpPr>
          <p:cNvPr id="2" name="Text 0"/>
          <p:cNvSpPr txBox="1"/>
          <p:nvPr/>
        </p:nvSpPr>
        <p:spPr>
          <a:xfrm>
            <a:off x="731520" y="2743200"/>
            <a:ext cx="10698480" cy="1371600"/>
          </a:xfrm>
          <a:prstGeom prst="rect">
            <a:avLst/>
          </a:prstGeom>
          <a:noFill/>
          <a:ln/>
        </p:spPr>
        <p:txBody>
          <a:bodyPr wrap="square" lIns="0" tIns="0" rIns="0" bIns="0" rtlCol="0" anchor="ctr"/>
          <a:lstStyle/>
          <a:p>
            <a:pPr algn="ctr" indent="0" marL="0">
              <a:buNone/>
            </a:pPr>
            <a:r>
              <a:rPr lang="en-US" sz="3600" b="1" dirty="0">
                <a:solidFill>
                  <a:srgbClr val="FFFFFF"/>
                </a:solidFill>
                <a:latin typeface="Georgia" pitchFamily="34" charset="0"/>
                <a:ea typeface="Georgia" pitchFamily="34" charset="-122"/>
                <a:cs typeface="Georgia" pitchFamily="34" charset="-120"/>
              </a:rPr>
              <a:t>Recruitment &amp; Selection</a:t>
            </a:r>
            <a:endParaRPr lang="en-US" sz="3600" dirty="0"/>
          </a:p>
        </p:txBody>
      </p:sp>
      <p:sp>
        <p:nvSpPr>
          <p:cNvPr id="3" name="Text 1"/>
          <p:cNvSpPr txBox="1"/>
          <p:nvPr/>
        </p:nvSpPr>
        <p:spPr>
          <a:xfrm>
            <a:off x="457200" y="6492240"/>
            <a:ext cx="7772400" cy="274320"/>
          </a:xfrm>
          <a:prstGeom prst="rect">
            <a:avLst/>
          </a:prstGeom>
          <a:noFill/>
          <a:ln/>
        </p:spPr>
        <p:txBody>
          <a:bodyPr wrap="square" lIns="0" tIns="0" rIns="0" bIns="0" rtlCol="0" anchor="ctr"/>
          <a:lstStyle/>
          <a:p>
            <a:pPr indent="0" marL="0">
              <a:buNone/>
            </a:pPr>
            <a:r>
              <a:rPr lang="en-US" sz="1000" dirty="0">
                <a:solidFill>
                  <a:srgbClr val="A9ADB4"/>
                </a:solidFill>
                <a:latin typeface="Calibri" pitchFamily="34" charset="0"/>
                <a:ea typeface="Calibri" pitchFamily="34" charset="-122"/>
                <a:cs typeface="Calibri" pitchFamily="34" charset="-120"/>
              </a:rPr>
              <a:t>HopeBuilds: Dynamic Business Development Program (DBDP)</a:t>
            </a:r>
            <a:endParaRPr lang="en-US" sz="1000" dirty="0"/>
          </a:p>
        </p:txBody>
      </p:sp>
      <p:sp>
        <p:nvSpPr>
          <p:cNvPr id="4" name="Text 2"/>
          <p:cNvSpPr txBox="1"/>
          <p:nvPr/>
        </p:nvSpPr>
        <p:spPr>
          <a:xfrm>
            <a:off x="9601200" y="6492240"/>
            <a:ext cx="2103120" cy="274320"/>
          </a:xfrm>
          <a:prstGeom prst="rect">
            <a:avLst/>
          </a:prstGeom>
          <a:noFill/>
          <a:ln/>
        </p:spPr>
        <p:txBody>
          <a:bodyPr wrap="square" lIns="0" tIns="0" rIns="0" bIns="0" rtlCol="0" anchor="ctr"/>
          <a:lstStyle/>
          <a:p>
            <a:pPr algn="r" indent="0" marL="0">
              <a:buNone/>
            </a:pPr>
            <a:r>
              <a:rPr lang="en-US" sz="1000" dirty="0">
                <a:solidFill>
                  <a:srgbClr val="A9ADB4"/>
                </a:solidFill>
                <a:latin typeface="Calibri" pitchFamily="34" charset="0"/>
                <a:ea typeface="Calibri" pitchFamily="34" charset="-122"/>
                <a:cs typeface="Calibri" pitchFamily="34" charset="-120"/>
              </a:rPr>
              <a:t>Week 5</a:t>
            </a:r>
            <a:endParaRPr lang="en-US" sz="1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11064240" cy="640080"/>
          </a:xfrm>
          <a:prstGeom prst="rect">
            <a:avLst/>
          </a:prstGeom>
          <a:noFill/>
          <a:ln/>
        </p:spPr>
        <p:txBody>
          <a:bodyPr wrap="square" lIns="0" tIns="0" rIns="0" bIns="0" rtlCol="0" anchor="ctr"/>
          <a:lstStyle/>
          <a:p>
            <a:pPr indent="0" marL="0">
              <a:buNone/>
            </a:pPr>
            <a:r>
              <a:rPr lang="en-US" sz="2700" b="1" dirty="0">
                <a:solidFill>
                  <a:srgbClr val="1B3B6F"/>
                </a:solidFill>
                <a:latin typeface="Georgia" pitchFamily="34" charset="0"/>
                <a:ea typeface="Georgia" pitchFamily="34" charset="-122"/>
                <a:cs typeface="Georgia" pitchFamily="34" charset="-120"/>
              </a:rPr>
              <a:t>The Recruitment Process</a:t>
            </a:r>
            <a:endParaRPr lang="en-US" sz="2700" dirty="0"/>
          </a:p>
        </p:txBody>
      </p:sp>
      <p:sp>
        <p:nvSpPr>
          <p:cNvPr id="3" name="Shape 1"/>
          <p:cNvSpPr/>
          <p:nvPr/>
        </p:nvSpPr>
        <p:spPr>
          <a:xfrm>
            <a:off x="2651760" y="1371600"/>
            <a:ext cx="6858000" cy="782726"/>
          </a:xfrm>
          <a:prstGeom prst="roundRect">
            <a:avLst>
              <a:gd name="adj" fmla="val 7009"/>
            </a:avLst>
          </a:prstGeom>
          <a:solidFill>
            <a:srgbClr val="1B3B6F"/>
          </a:solidFill>
          <a:ln/>
        </p:spPr>
      </p:sp>
      <p:sp>
        <p:nvSpPr>
          <p:cNvPr id="4" name="Text 2"/>
          <p:cNvSpPr txBox="1"/>
          <p:nvPr/>
        </p:nvSpPr>
        <p:spPr>
          <a:xfrm>
            <a:off x="2743200" y="1371600"/>
            <a:ext cx="6675120" cy="782726"/>
          </a:xfrm>
          <a:prstGeom prst="rect">
            <a:avLst/>
          </a:prstGeom>
          <a:noFill/>
          <a:ln/>
        </p:spPr>
        <p:txBody>
          <a:bodyPr wrap="square" lIns="0" tIns="0" rIns="0" bIns="0" rtlCol="0" anchor="ctr"/>
          <a:lstStyle/>
          <a:p>
            <a:pPr algn="ctr" indent="0" marL="0">
              <a:buNone/>
            </a:pPr>
            <a:r>
              <a:rPr lang="en-US" sz="1600" b="1" dirty="0">
                <a:solidFill>
                  <a:srgbClr val="FFFFFF"/>
                </a:solidFill>
                <a:latin typeface="Calibri" pitchFamily="34" charset="0"/>
                <a:ea typeface="Calibri" pitchFamily="34" charset="-122"/>
                <a:cs typeface="Calibri" pitchFamily="34" charset="-120"/>
              </a:rPr>
              <a:t>Job Analysis &amp; Job Description</a:t>
            </a:r>
            <a:endParaRPr lang="en-US" sz="1600" dirty="0"/>
          </a:p>
        </p:txBody>
      </p:sp>
      <p:sp>
        <p:nvSpPr>
          <p:cNvPr id="5" name="Shape 3"/>
          <p:cNvSpPr/>
          <p:nvPr/>
        </p:nvSpPr>
        <p:spPr>
          <a:xfrm>
            <a:off x="2651760" y="2318918"/>
            <a:ext cx="6858000" cy="782726"/>
          </a:xfrm>
          <a:prstGeom prst="roundRect">
            <a:avLst>
              <a:gd name="adj" fmla="val 7009"/>
            </a:avLst>
          </a:prstGeom>
          <a:solidFill>
            <a:srgbClr val="1B3B6F"/>
          </a:solidFill>
          <a:ln/>
        </p:spPr>
      </p:sp>
      <p:sp>
        <p:nvSpPr>
          <p:cNvPr id="6" name="Text 4"/>
          <p:cNvSpPr txBox="1"/>
          <p:nvPr/>
        </p:nvSpPr>
        <p:spPr>
          <a:xfrm>
            <a:off x="2743200" y="2318918"/>
            <a:ext cx="6675120" cy="782726"/>
          </a:xfrm>
          <a:prstGeom prst="rect">
            <a:avLst/>
          </a:prstGeom>
          <a:noFill/>
          <a:ln/>
        </p:spPr>
        <p:txBody>
          <a:bodyPr wrap="square" lIns="0" tIns="0" rIns="0" bIns="0" rtlCol="0" anchor="ctr"/>
          <a:lstStyle/>
          <a:p>
            <a:pPr algn="ctr" indent="0" marL="0">
              <a:buNone/>
            </a:pPr>
            <a:r>
              <a:rPr lang="en-US" sz="1600" b="1" dirty="0">
                <a:solidFill>
                  <a:srgbClr val="FFFFFF"/>
                </a:solidFill>
                <a:latin typeface="Calibri" pitchFamily="34" charset="0"/>
                <a:ea typeface="Calibri" pitchFamily="34" charset="-122"/>
                <a:cs typeface="Calibri" pitchFamily="34" charset="-120"/>
              </a:rPr>
              <a:t>Source Candidates</a:t>
            </a:r>
            <a:endParaRPr lang="en-US" sz="1600" dirty="0"/>
          </a:p>
        </p:txBody>
      </p:sp>
      <p:sp>
        <p:nvSpPr>
          <p:cNvPr id="7" name="Shape 5"/>
          <p:cNvSpPr/>
          <p:nvPr/>
        </p:nvSpPr>
        <p:spPr>
          <a:xfrm>
            <a:off x="2651760" y="3266237"/>
            <a:ext cx="6858000" cy="782726"/>
          </a:xfrm>
          <a:prstGeom prst="roundRect">
            <a:avLst>
              <a:gd name="adj" fmla="val 7009"/>
            </a:avLst>
          </a:prstGeom>
          <a:solidFill>
            <a:srgbClr val="1B3B6F"/>
          </a:solidFill>
          <a:ln/>
        </p:spPr>
      </p:sp>
      <p:sp>
        <p:nvSpPr>
          <p:cNvPr id="8" name="Text 6"/>
          <p:cNvSpPr txBox="1"/>
          <p:nvPr/>
        </p:nvSpPr>
        <p:spPr>
          <a:xfrm>
            <a:off x="2743200" y="3266237"/>
            <a:ext cx="6675120" cy="782726"/>
          </a:xfrm>
          <a:prstGeom prst="rect">
            <a:avLst/>
          </a:prstGeom>
          <a:noFill/>
          <a:ln/>
        </p:spPr>
        <p:txBody>
          <a:bodyPr wrap="square" lIns="0" tIns="0" rIns="0" bIns="0" rtlCol="0" anchor="ctr"/>
          <a:lstStyle/>
          <a:p>
            <a:pPr algn="ctr" indent="0" marL="0">
              <a:buNone/>
            </a:pPr>
            <a:r>
              <a:rPr lang="en-US" sz="1600" b="1" dirty="0">
                <a:solidFill>
                  <a:srgbClr val="FFFFFF"/>
                </a:solidFill>
                <a:latin typeface="Calibri" pitchFamily="34" charset="0"/>
                <a:ea typeface="Calibri" pitchFamily="34" charset="-122"/>
                <a:cs typeface="Calibri" pitchFamily="34" charset="-120"/>
              </a:rPr>
              <a:t>The Recruitment Interview</a:t>
            </a:r>
            <a:endParaRPr lang="en-US" sz="1600" dirty="0"/>
          </a:p>
        </p:txBody>
      </p:sp>
      <p:sp>
        <p:nvSpPr>
          <p:cNvPr id="9" name="Shape 7"/>
          <p:cNvSpPr/>
          <p:nvPr/>
        </p:nvSpPr>
        <p:spPr>
          <a:xfrm>
            <a:off x="2651760" y="4213555"/>
            <a:ext cx="6858000" cy="782726"/>
          </a:xfrm>
          <a:prstGeom prst="roundRect">
            <a:avLst>
              <a:gd name="adj" fmla="val 7009"/>
            </a:avLst>
          </a:prstGeom>
          <a:solidFill>
            <a:srgbClr val="1B3B6F"/>
          </a:solidFill>
          <a:ln/>
        </p:spPr>
      </p:sp>
      <p:sp>
        <p:nvSpPr>
          <p:cNvPr id="10" name="Text 8"/>
          <p:cNvSpPr txBox="1"/>
          <p:nvPr/>
        </p:nvSpPr>
        <p:spPr>
          <a:xfrm>
            <a:off x="2743200" y="4213555"/>
            <a:ext cx="6675120" cy="782726"/>
          </a:xfrm>
          <a:prstGeom prst="rect">
            <a:avLst/>
          </a:prstGeom>
          <a:noFill/>
          <a:ln/>
        </p:spPr>
        <p:txBody>
          <a:bodyPr wrap="square" lIns="0" tIns="0" rIns="0" bIns="0" rtlCol="0" anchor="ctr"/>
          <a:lstStyle/>
          <a:p>
            <a:pPr algn="ctr" indent="0" marL="0">
              <a:buNone/>
            </a:pPr>
            <a:r>
              <a:rPr lang="en-US" sz="1600" b="1" dirty="0">
                <a:solidFill>
                  <a:srgbClr val="FFFFFF"/>
                </a:solidFill>
                <a:latin typeface="Calibri" pitchFamily="34" charset="0"/>
                <a:ea typeface="Calibri" pitchFamily="34" charset="-122"/>
                <a:cs typeface="Calibri" pitchFamily="34" charset="-120"/>
              </a:rPr>
              <a:t>Psychometric Testing</a:t>
            </a:r>
            <a:endParaRPr lang="en-US" sz="1600" dirty="0"/>
          </a:p>
        </p:txBody>
      </p:sp>
      <p:sp>
        <p:nvSpPr>
          <p:cNvPr id="11" name="Shape 9"/>
          <p:cNvSpPr/>
          <p:nvPr/>
        </p:nvSpPr>
        <p:spPr>
          <a:xfrm>
            <a:off x="2651760" y="5160874"/>
            <a:ext cx="6858000" cy="782726"/>
          </a:xfrm>
          <a:prstGeom prst="roundRect">
            <a:avLst>
              <a:gd name="adj" fmla="val 7009"/>
            </a:avLst>
          </a:prstGeom>
          <a:solidFill>
            <a:srgbClr val="1B3B6F"/>
          </a:solidFill>
          <a:ln/>
        </p:spPr>
      </p:sp>
      <p:sp>
        <p:nvSpPr>
          <p:cNvPr id="12" name="Text 10"/>
          <p:cNvSpPr txBox="1"/>
          <p:nvPr/>
        </p:nvSpPr>
        <p:spPr>
          <a:xfrm>
            <a:off x="2743200" y="5160874"/>
            <a:ext cx="6675120" cy="782726"/>
          </a:xfrm>
          <a:prstGeom prst="rect">
            <a:avLst/>
          </a:prstGeom>
          <a:noFill/>
          <a:ln/>
        </p:spPr>
        <p:txBody>
          <a:bodyPr wrap="square" lIns="0" tIns="0" rIns="0" bIns="0" rtlCol="0" anchor="ctr"/>
          <a:lstStyle/>
          <a:p>
            <a:pPr algn="ctr" indent="0" marL="0">
              <a:buNone/>
            </a:pPr>
            <a:r>
              <a:rPr lang="en-US" sz="1600" b="1" dirty="0">
                <a:solidFill>
                  <a:srgbClr val="FFFFFF"/>
                </a:solidFill>
                <a:latin typeface="Calibri" pitchFamily="34" charset="0"/>
                <a:ea typeface="Calibri" pitchFamily="34" charset="-122"/>
                <a:cs typeface="Calibri" pitchFamily="34" charset="-120"/>
              </a:rPr>
              <a:t>Reference Checks &amp; Making an Offer</a:t>
            </a:r>
            <a:endParaRPr lang="en-US" sz="1600" dirty="0"/>
          </a:p>
        </p:txBody>
      </p:sp>
      <p:sp>
        <p:nvSpPr>
          <p:cNvPr id="13" name="Text 11"/>
          <p:cNvSpPr txBox="1"/>
          <p:nvPr/>
        </p:nvSpPr>
        <p:spPr>
          <a:xfrm>
            <a:off x="457200" y="6492240"/>
            <a:ext cx="7772400" cy="274320"/>
          </a:xfrm>
          <a:prstGeom prst="rect">
            <a:avLst/>
          </a:prstGeom>
          <a:noFill/>
          <a:ln/>
        </p:spPr>
        <p:txBody>
          <a:bodyPr wrap="square" lIns="0" tIns="0" rIns="0" bIns="0" rtlCol="0" anchor="ctr"/>
          <a:lstStyle/>
          <a:p>
            <a:pPr indent="0" marL="0">
              <a:buNone/>
            </a:pPr>
            <a:r>
              <a:rPr lang="en-US" sz="1000" dirty="0">
                <a:solidFill>
                  <a:srgbClr val="A9ADB4"/>
                </a:solidFill>
                <a:latin typeface="Calibri" pitchFamily="34" charset="0"/>
                <a:ea typeface="Calibri" pitchFamily="34" charset="-122"/>
                <a:cs typeface="Calibri" pitchFamily="34" charset="-120"/>
              </a:rPr>
              <a:t>HopeBuilds: Dynamic Business Development Program (DBDP)</a:t>
            </a:r>
            <a:endParaRPr lang="en-US" sz="1000" dirty="0"/>
          </a:p>
        </p:txBody>
      </p:sp>
      <p:sp>
        <p:nvSpPr>
          <p:cNvPr id="14" name="Text 12"/>
          <p:cNvSpPr txBox="1"/>
          <p:nvPr/>
        </p:nvSpPr>
        <p:spPr>
          <a:xfrm>
            <a:off x="9601200" y="6492240"/>
            <a:ext cx="2103120" cy="274320"/>
          </a:xfrm>
          <a:prstGeom prst="rect">
            <a:avLst/>
          </a:prstGeom>
          <a:noFill/>
          <a:ln/>
        </p:spPr>
        <p:txBody>
          <a:bodyPr wrap="square" lIns="0" tIns="0" rIns="0" bIns="0" rtlCol="0" anchor="ctr"/>
          <a:lstStyle/>
          <a:p>
            <a:pPr algn="r" indent="0" marL="0">
              <a:buNone/>
            </a:pPr>
            <a:r>
              <a:rPr lang="en-US" sz="1000" dirty="0">
                <a:solidFill>
                  <a:srgbClr val="A9ADB4"/>
                </a:solidFill>
                <a:latin typeface="Calibri" pitchFamily="34" charset="0"/>
                <a:ea typeface="Calibri" pitchFamily="34" charset="-122"/>
                <a:cs typeface="Calibri" pitchFamily="34" charset="-120"/>
              </a:rPr>
              <a:t>Week 5</a:t>
            </a:r>
            <a:endParaRPr lang="en-US" sz="1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11064240" cy="640080"/>
          </a:xfrm>
          <a:prstGeom prst="rect">
            <a:avLst/>
          </a:prstGeom>
          <a:noFill/>
          <a:ln/>
        </p:spPr>
        <p:txBody>
          <a:bodyPr wrap="square" lIns="0" tIns="0" rIns="0" bIns="0" rtlCol="0" anchor="ctr"/>
          <a:lstStyle/>
          <a:p>
            <a:pPr indent="0" marL="0">
              <a:buNone/>
            </a:pPr>
            <a:r>
              <a:rPr lang="en-US" sz="2700" b="1" dirty="0">
                <a:solidFill>
                  <a:srgbClr val="1B3B6F"/>
                </a:solidFill>
                <a:latin typeface="Georgia" pitchFamily="34" charset="0"/>
                <a:ea typeface="Georgia" pitchFamily="34" charset="-122"/>
                <a:cs typeface="Georgia" pitchFamily="34" charset="-120"/>
              </a:rPr>
              <a:t>Job Analysis</a:t>
            </a:r>
            <a:endParaRPr lang="en-US" sz="2700" dirty="0"/>
          </a:p>
        </p:txBody>
      </p:sp>
      <p:sp>
        <p:nvSpPr>
          <p:cNvPr id="3" name="Text 1"/>
          <p:cNvSpPr txBox="1"/>
          <p:nvPr/>
        </p:nvSpPr>
        <p:spPr>
          <a:xfrm>
            <a:off x="731520" y="2011680"/>
            <a:ext cx="10515600" cy="4846320"/>
          </a:xfrm>
          <a:prstGeom prst="rect">
            <a:avLst/>
          </a:prstGeom>
          <a:noFill/>
          <a:ln/>
        </p:spPr>
        <p:txBody>
          <a:bodyPr wrap="square" lIns="0" tIns="0" rIns="0" bIns="0" rtlCol="0" anchor="ctr"/>
          <a:lstStyle/>
          <a:p>
            <a:pPr marL="342900" indent="-342900">
              <a:spcAft>
                <a:spcPts val="1600"/>
              </a:spcAft>
              <a:buSzPct val="100000"/>
              <a:buChar char="•"/>
            </a:pPr>
            <a:r>
              <a:rPr lang="en-US" sz="2000" dirty="0">
                <a:solidFill>
                  <a:srgbClr val="333333"/>
                </a:solidFill>
                <a:latin typeface="Calibri" pitchFamily="34" charset="0"/>
                <a:ea typeface="Calibri" pitchFamily="34" charset="-122"/>
                <a:cs typeface="Calibri" pitchFamily="34" charset="-120"/>
              </a:rPr>
              <a:t>‘The process of examining a job in detail in order to identify its component tasks. The detail and approach may vary according to the purpose for which the job is being analyzed.’</a:t>
            </a:r>
            <a:endParaRPr lang="en-US" sz="2000" dirty="0"/>
          </a:p>
          <a:p>
            <a:pPr marL="342900" indent="-342900">
              <a:spcAft>
                <a:spcPts val="1600"/>
              </a:spcAft>
              <a:buSzPct val="100000"/>
              <a:buChar char="•"/>
            </a:pPr>
            <a:r>
              <a:rPr lang="en-US" sz="2000" dirty="0">
                <a:solidFill>
                  <a:srgbClr val="333333"/>
                </a:solidFill>
                <a:latin typeface="Calibri" pitchFamily="34" charset="0"/>
                <a:ea typeface="Calibri" pitchFamily="34" charset="-122"/>
                <a:cs typeface="Calibri" pitchFamily="34" charset="-120"/>
              </a:rPr>
              <a:t>(Department of Employment Glossary of Training Terms, 1971)</a:t>
            </a:r>
            <a:endParaRPr lang="en-US" sz="2000" dirty="0"/>
          </a:p>
        </p:txBody>
      </p:sp>
      <p:sp>
        <p:nvSpPr>
          <p:cNvPr id="4" name="Text 2"/>
          <p:cNvSpPr txBox="1"/>
          <p:nvPr/>
        </p:nvSpPr>
        <p:spPr>
          <a:xfrm>
            <a:off x="457200" y="6492240"/>
            <a:ext cx="7772400" cy="274320"/>
          </a:xfrm>
          <a:prstGeom prst="rect">
            <a:avLst/>
          </a:prstGeom>
          <a:noFill/>
          <a:ln/>
        </p:spPr>
        <p:txBody>
          <a:bodyPr wrap="square" lIns="0" tIns="0" rIns="0" bIns="0" rtlCol="0" anchor="ctr"/>
          <a:lstStyle/>
          <a:p>
            <a:pPr indent="0" marL="0">
              <a:buNone/>
            </a:pPr>
            <a:r>
              <a:rPr lang="en-US" sz="1000" dirty="0">
                <a:solidFill>
                  <a:srgbClr val="A9ADB4"/>
                </a:solidFill>
                <a:latin typeface="Calibri" pitchFamily="34" charset="0"/>
                <a:ea typeface="Calibri" pitchFamily="34" charset="-122"/>
                <a:cs typeface="Calibri" pitchFamily="34" charset="-120"/>
              </a:rPr>
              <a:t>HopeBuilds: Dynamic Business Development Program (DBDP)</a:t>
            </a:r>
            <a:endParaRPr lang="en-US" sz="1000" dirty="0"/>
          </a:p>
        </p:txBody>
      </p:sp>
      <p:sp>
        <p:nvSpPr>
          <p:cNvPr id="5" name="Text 3"/>
          <p:cNvSpPr txBox="1"/>
          <p:nvPr/>
        </p:nvSpPr>
        <p:spPr>
          <a:xfrm>
            <a:off x="9601200" y="6492240"/>
            <a:ext cx="2103120" cy="274320"/>
          </a:xfrm>
          <a:prstGeom prst="rect">
            <a:avLst/>
          </a:prstGeom>
          <a:noFill/>
          <a:ln/>
        </p:spPr>
        <p:txBody>
          <a:bodyPr wrap="square" lIns="0" tIns="0" rIns="0" bIns="0" rtlCol="0" anchor="ctr"/>
          <a:lstStyle/>
          <a:p>
            <a:pPr algn="r" indent="0" marL="0">
              <a:buNone/>
            </a:pPr>
            <a:r>
              <a:rPr lang="en-US" sz="1000" dirty="0">
                <a:solidFill>
                  <a:srgbClr val="A9ADB4"/>
                </a:solidFill>
                <a:latin typeface="Calibri" pitchFamily="34" charset="0"/>
                <a:ea typeface="Calibri" pitchFamily="34" charset="-122"/>
                <a:cs typeface="Calibri" pitchFamily="34" charset="-120"/>
              </a:rPr>
              <a:t>Week 5</a:t>
            </a:r>
            <a:endParaRPr lang="en-US" sz="1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11064240" cy="822960"/>
          </a:xfrm>
          <a:prstGeom prst="rect">
            <a:avLst/>
          </a:prstGeom>
          <a:noFill/>
          <a:ln/>
        </p:spPr>
        <p:txBody>
          <a:bodyPr wrap="square" lIns="0" tIns="0" rIns="0" bIns="0" rtlCol="0" anchor="ctr"/>
          <a:lstStyle/>
          <a:p>
            <a:pPr indent="0" marL="0">
              <a:buNone/>
            </a:pPr>
            <a:r>
              <a:rPr lang="en-US" sz="2700" b="1" dirty="0">
                <a:solidFill>
                  <a:srgbClr val="1B3B6F"/>
                </a:solidFill>
                <a:latin typeface="Georgia" pitchFamily="34" charset="0"/>
                <a:ea typeface="Georgia" pitchFamily="34" charset="-122"/>
                <a:cs typeface="Georgia" pitchFamily="34" charset="-120"/>
              </a:rPr>
              <a:t>Job Description — Key Elements</a:t>
            </a:r>
            <a:endParaRPr lang="en-US" sz="2700" dirty="0"/>
          </a:p>
        </p:txBody>
      </p:sp>
      <p:sp>
        <p:nvSpPr>
          <p:cNvPr id="3" name="Text 1"/>
          <p:cNvSpPr txBox="1"/>
          <p:nvPr/>
        </p:nvSpPr>
        <p:spPr>
          <a:xfrm>
            <a:off x="731520" y="1417320"/>
            <a:ext cx="10515600" cy="4846320"/>
          </a:xfrm>
          <a:prstGeom prst="rect">
            <a:avLst/>
          </a:prstGeom>
          <a:noFill/>
          <a:ln/>
        </p:spPr>
        <p:txBody>
          <a:bodyPr wrap="square" lIns="0" tIns="0" rIns="0" bIns="0" rtlCol="0" anchor="ctr"/>
          <a:lstStyle/>
          <a:p>
            <a:pPr marL="342900" indent="-342900">
              <a:spcAft>
                <a:spcPts val="1000"/>
              </a:spcAft>
              <a:buSzPct val="100000"/>
              <a:buChar char="•"/>
            </a:pPr>
            <a:r>
              <a:rPr lang="en-US" sz="1800" dirty="0">
                <a:solidFill>
                  <a:srgbClr val="333333"/>
                </a:solidFill>
                <a:latin typeface="Calibri" pitchFamily="34" charset="0"/>
                <a:ea typeface="Calibri" pitchFamily="34" charset="-122"/>
                <a:cs typeface="Calibri" pitchFamily="34" charset="-120"/>
              </a:rPr>
              <a:t>Purpose of the Job</a:t>
            </a:r>
            <a:endParaRPr lang="en-US" sz="1800" dirty="0"/>
          </a:p>
          <a:p>
            <a:pPr marL="342900" indent="-342900">
              <a:spcAft>
                <a:spcPts val="1000"/>
              </a:spcAft>
              <a:buSzPct val="100000"/>
              <a:buChar char="•"/>
            </a:pPr>
            <a:r>
              <a:rPr lang="en-US" sz="1800" dirty="0">
                <a:solidFill>
                  <a:srgbClr val="333333"/>
                </a:solidFill>
                <a:latin typeface="Calibri" pitchFamily="34" charset="0"/>
                <a:ea typeface="Calibri" pitchFamily="34" charset="-122"/>
                <a:cs typeface="Calibri" pitchFamily="34" charset="-120"/>
              </a:rPr>
              <a:t>Core Functions &amp; Responsibilities</a:t>
            </a:r>
            <a:endParaRPr lang="en-US" sz="1800" dirty="0"/>
          </a:p>
          <a:p>
            <a:pPr lvl="1" marL="508000" indent="-254000">
              <a:spcAft>
                <a:spcPts val="1000"/>
              </a:spcAft>
              <a:buSzPct val="100000"/>
              <a:buChar char="▪"/>
            </a:pPr>
            <a:r>
              <a:rPr lang="en-US" sz="1800" dirty="0">
                <a:solidFill>
                  <a:srgbClr val="333333"/>
                </a:solidFill>
                <a:latin typeface="Calibri" pitchFamily="34" charset="0"/>
                <a:ea typeface="Calibri" pitchFamily="34" charset="-122"/>
                <a:cs typeface="Calibri" pitchFamily="34" charset="-120"/>
              </a:rPr>
              <a:t>Duties</a:t>
            </a:r>
            <a:endParaRPr lang="en-US" sz="1800" dirty="0"/>
          </a:p>
          <a:p>
            <a:pPr lvl="1" marL="508000" indent="-254000">
              <a:spcAft>
                <a:spcPts val="1000"/>
              </a:spcAft>
              <a:buSzPct val="100000"/>
              <a:buChar char="▪"/>
            </a:pPr>
            <a:r>
              <a:rPr lang="en-US" sz="1800" dirty="0">
                <a:solidFill>
                  <a:srgbClr val="333333"/>
                </a:solidFill>
                <a:latin typeface="Calibri" pitchFamily="34" charset="0"/>
                <a:ea typeface="Calibri" pitchFamily="34" charset="-122"/>
                <a:cs typeface="Calibri" pitchFamily="34" charset="-120"/>
              </a:rPr>
              <a:t>% of Time Spent on Activities</a:t>
            </a:r>
            <a:endParaRPr lang="en-US" sz="1800" dirty="0"/>
          </a:p>
          <a:p>
            <a:pPr lvl="1" marL="508000" indent="-254000">
              <a:spcAft>
                <a:spcPts val="1000"/>
              </a:spcAft>
              <a:buSzPct val="100000"/>
              <a:buChar char="▪"/>
            </a:pPr>
            <a:r>
              <a:rPr lang="en-US" sz="1800" dirty="0">
                <a:solidFill>
                  <a:srgbClr val="333333"/>
                </a:solidFill>
                <a:latin typeface="Calibri" pitchFamily="34" charset="0"/>
                <a:ea typeface="Calibri" pitchFamily="34" charset="-122"/>
                <a:cs typeface="Calibri" pitchFamily="34" charset="-120"/>
              </a:rPr>
              <a:t>Other</a:t>
            </a:r>
            <a:endParaRPr lang="en-US" sz="1800" dirty="0"/>
          </a:p>
          <a:p>
            <a:pPr marL="342900" indent="-342900">
              <a:spcAft>
                <a:spcPts val="1000"/>
              </a:spcAft>
              <a:buSzPct val="100000"/>
              <a:buChar char="•"/>
            </a:pPr>
            <a:r>
              <a:rPr lang="en-US" sz="1800" dirty="0">
                <a:solidFill>
                  <a:srgbClr val="333333"/>
                </a:solidFill>
                <a:latin typeface="Calibri" pitchFamily="34" charset="0"/>
                <a:ea typeface="Calibri" pitchFamily="34" charset="-122"/>
                <a:cs typeface="Calibri" pitchFamily="34" charset="-120"/>
              </a:rPr>
              <a:t>Other Functions &amp; Responsibilities</a:t>
            </a:r>
            <a:endParaRPr lang="en-US" sz="1800" dirty="0"/>
          </a:p>
        </p:txBody>
      </p:sp>
      <p:sp>
        <p:nvSpPr>
          <p:cNvPr id="4" name="Text 2"/>
          <p:cNvSpPr txBox="1"/>
          <p:nvPr/>
        </p:nvSpPr>
        <p:spPr>
          <a:xfrm>
            <a:off x="457200" y="6492240"/>
            <a:ext cx="7772400" cy="274320"/>
          </a:xfrm>
          <a:prstGeom prst="rect">
            <a:avLst/>
          </a:prstGeom>
          <a:noFill/>
          <a:ln/>
        </p:spPr>
        <p:txBody>
          <a:bodyPr wrap="square" lIns="0" tIns="0" rIns="0" bIns="0" rtlCol="0" anchor="ctr"/>
          <a:lstStyle/>
          <a:p>
            <a:pPr indent="0" marL="0">
              <a:buNone/>
            </a:pPr>
            <a:r>
              <a:rPr lang="en-US" sz="1000" dirty="0">
                <a:solidFill>
                  <a:srgbClr val="A9ADB4"/>
                </a:solidFill>
                <a:latin typeface="Calibri" pitchFamily="34" charset="0"/>
                <a:ea typeface="Calibri" pitchFamily="34" charset="-122"/>
                <a:cs typeface="Calibri" pitchFamily="34" charset="-120"/>
              </a:rPr>
              <a:t>HopeBuilds: Dynamic Business Development Program (DBDP)</a:t>
            </a:r>
            <a:endParaRPr lang="en-US" sz="1000" dirty="0"/>
          </a:p>
        </p:txBody>
      </p:sp>
      <p:sp>
        <p:nvSpPr>
          <p:cNvPr id="5" name="Text 3"/>
          <p:cNvSpPr txBox="1"/>
          <p:nvPr/>
        </p:nvSpPr>
        <p:spPr>
          <a:xfrm>
            <a:off x="9601200" y="6492240"/>
            <a:ext cx="2103120" cy="274320"/>
          </a:xfrm>
          <a:prstGeom prst="rect">
            <a:avLst/>
          </a:prstGeom>
          <a:noFill/>
          <a:ln/>
        </p:spPr>
        <p:txBody>
          <a:bodyPr wrap="square" lIns="0" tIns="0" rIns="0" bIns="0" rtlCol="0" anchor="ctr"/>
          <a:lstStyle/>
          <a:p>
            <a:pPr algn="r" indent="0" marL="0">
              <a:buNone/>
            </a:pPr>
            <a:r>
              <a:rPr lang="en-US" sz="1000" dirty="0">
                <a:solidFill>
                  <a:srgbClr val="A9ADB4"/>
                </a:solidFill>
                <a:latin typeface="Calibri" pitchFamily="34" charset="0"/>
                <a:ea typeface="Calibri" pitchFamily="34" charset="-122"/>
                <a:cs typeface="Calibri" pitchFamily="34" charset="-120"/>
              </a:rPr>
              <a:t>Week 5</a:t>
            </a:r>
            <a:endParaRPr lang="en-US" sz="1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11064240" cy="822960"/>
          </a:xfrm>
          <a:prstGeom prst="rect">
            <a:avLst/>
          </a:prstGeom>
          <a:noFill/>
          <a:ln/>
        </p:spPr>
        <p:txBody>
          <a:bodyPr wrap="square" lIns="0" tIns="0" rIns="0" bIns="0" rtlCol="0" anchor="ctr"/>
          <a:lstStyle/>
          <a:p>
            <a:pPr indent="0" marL="0">
              <a:buNone/>
            </a:pPr>
            <a:r>
              <a:rPr lang="en-US" sz="2700" b="1" dirty="0">
                <a:solidFill>
                  <a:srgbClr val="1B3B6F"/>
                </a:solidFill>
                <a:latin typeface="Georgia" pitchFamily="34" charset="0"/>
                <a:ea typeface="Georgia" pitchFamily="34" charset="-122"/>
                <a:cs typeface="Georgia" pitchFamily="34" charset="-120"/>
              </a:rPr>
              <a:t>Job Description — Key Elements (cont.)</a:t>
            </a:r>
            <a:endParaRPr lang="en-US" sz="2700" dirty="0"/>
          </a:p>
        </p:txBody>
      </p:sp>
      <p:sp>
        <p:nvSpPr>
          <p:cNvPr id="3" name="Text 1"/>
          <p:cNvSpPr txBox="1"/>
          <p:nvPr/>
        </p:nvSpPr>
        <p:spPr>
          <a:xfrm>
            <a:off x="731520" y="1417320"/>
            <a:ext cx="10515600" cy="4846320"/>
          </a:xfrm>
          <a:prstGeom prst="rect">
            <a:avLst/>
          </a:prstGeom>
          <a:noFill/>
          <a:ln/>
        </p:spPr>
        <p:txBody>
          <a:bodyPr wrap="square" lIns="0" tIns="0" rIns="0" bIns="0" rtlCol="0" anchor="ctr"/>
          <a:lstStyle/>
          <a:p>
            <a:pPr marL="342900" indent="-342900">
              <a:spcAft>
                <a:spcPts val="800"/>
              </a:spcAft>
              <a:buSzPct val="100000"/>
              <a:buChar char="•"/>
            </a:pPr>
            <a:r>
              <a:rPr lang="en-US" sz="1800" dirty="0">
                <a:solidFill>
                  <a:srgbClr val="333333"/>
                </a:solidFill>
                <a:latin typeface="Calibri" pitchFamily="34" charset="0"/>
                <a:ea typeface="Calibri" pitchFamily="34" charset="-122"/>
                <a:cs typeface="Calibri" pitchFamily="34" charset="-120"/>
              </a:rPr>
              <a:t>Supervisory Responsibilities</a:t>
            </a:r>
            <a:endParaRPr lang="en-US" sz="1800" dirty="0"/>
          </a:p>
          <a:p>
            <a:pPr lvl="1" marL="508000" indent="-254000">
              <a:spcAft>
                <a:spcPts val="800"/>
              </a:spcAft>
              <a:buSzPct val="100000"/>
              <a:buChar char="▪"/>
            </a:pPr>
            <a:r>
              <a:rPr lang="en-US" sz="1800" dirty="0">
                <a:solidFill>
                  <a:srgbClr val="333333"/>
                </a:solidFill>
                <a:latin typeface="Calibri" pitchFamily="34" charset="0"/>
                <a:ea typeface="Calibri" pitchFamily="34" charset="-122"/>
                <a:cs typeface="Calibri" pitchFamily="34" charset="-120"/>
              </a:rPr>
              <a:t>Number of Staff</a:t>
            </a:r>
            <a:endParaRPr lang="en-US" sz="1800" dirty="0"/>
          </a:p>
          <a:p>
            <a:pPr lvl="1" marL="508000" indent="-254000">
              <a:spcAft>
                <a:spcPts val="800"/>
              </a:spcAft>
              <a:buSzPct val="100000"/>
              <a:buChar char="▪"/>
            </a:pPr>
            <a:r>
              <a:rPr lang="en-US" sz="1800" dirty="0">
                <a:solidFill>
                  <a:srgbClr val="333333"/>
                </a:solidFill>
                <a:latin typeface="Calibri" pitchFamily="34" charset="0"/>
                <a:ea typeface="Calibri" pitchFamily="34" charset="-122"/>
                <a:cs typeface="Calibri" pitchFamily="34" charset="-120"/>
              </a:rPr>
              <a:t>Type of Employees</a:t>
            </a:r>
            <a:endParaRPr lang="en-US" sz="1800" dirty="0"/>
          </a:p>
          <a:p>
            <a:pPr lvl="1" marL="508000" indent="-254000">
              <a:spcAft>
                <a:spcPts val="800"/>
              </a:spcAft>
              <a:buSzPct val="100000"/>
              <a:buChar char="▪"/>
            </a:pPr>
            <a:r>
              <a:rPr lang="en-US" sz="1800" dirty="0">
                <a:solidFill>
                  <a:srgbClr val="333333"/>
                </a:solidFill>
                <a:latin typeface="Calibri" pitchFamily="34" charset="0"/>
                <a:ea typeface="Calibri" pitchFamily="34" charset="-122"/>
                <a:cs typeface="Calibri" pitchFamily="34" charset="-120"/>
              </a:rPr>
              <a:t>Level of Authority to Hire</a:t>
            </a:r>
            <a:endParaRPr lang="en-US" sz="1800" dirty="0"/>
          </a:p>
          <a:p>
            <a:pPr marL="342900" indent="-342900">
              <a:spcAft>
                <a:spcPts val="800"/>
              </a:spcAft>
              <a:buSzPct val="100000"/>
              <a:buChar char="•"/>
            </a:pPr>
            <a:r>
              <a:rPr lang="en-US" sz="1800" dirty="0">
                <a:solidFill>
                  <a:srgbClr val="333333"/>
                </a:solidFill>
                <a:latin typeface="Calibri" pitchFamily="34" charset="0"/>
                <a:ea typeface="Calibri" pitchFamily="34" charset="-122"/>
                <a:cs typeface="Calibri" pitchFamily="34" charset="-120"/>
              </a:rPr>
              <a:t>Knowledge &amp; Skills</a:t>
            </a:r>
            <a:endParaRPr lang="en-US" sz="1800" dirty="0"/>
          </a:p>
          <a:p>
            <a:pPr lvl="1" marL="508000" indent="-254000">
              <a:spcAft>
                <a:spcPts val="800"/>
              </a:spcAft>
              <a:buSzPct val="100000"/>
              <a:buChar char="▪"/>
            </a:pPr>
            <a:r>
              <a:rPr lang="en-US" sz="1800" dirty="0">
                <a:solidFill>
                  <a:srgbClr val="333333"/>
                </a:solidFill>
                <a:latin typeface="Calibri" pitchFamily="34" charset="0"/>
                <a:ea typeface="Calibri" pitchFamily="34" charset="-122"/>
                <a:cs typeface="Calibri" pitchFamily="34" charset="-120"/>
              </a:rPr>
              <a:t>Required</a:t>
            </a:r>
            <a:endParaRPr lang="en-US" sz="1800" dirty="0"/>
          </a:p>
          <a:p>
            <a:pPr lvl="1" marL="508000" indent="-254000">
              <a:spcAft>
                <a:spcPts val="800"/>
              </a:spcAft>
              <a:buSzPct val="100000"/>
              <a:buChar char="▪"/>
            </a:pPr>
            <a:r>
              <a:rPr lang="en-US" sz="1800" dirty="0">
                <a:solidFill>
                  <a:srgbClr val="333333"/>
                </a:solidFill>
                <a:latin typeface="Calibri" pitchFamily="34" charset="0"/>
                <a:ea typeface="Calibri" pitchFamily="34" charset="-122"/>
                <a:cs typeface="Calibri" pitchFamily="34" charset="-120"/>
              </a:rPr>
              <a:t>Preferred</a:t>
            </a:r>
            <a:endParaRPr lang="en-US" sz="1800" dirty="0"/>
          </a:p>
          <a:p>
            <a:pPr lvl="1" marL="508000" indent="-254000">
              <a:spcAft>
                <a:spcPts val="800"/>
              </a:spcAft>
              <a:buSzPct val="100000"/>
              <a:buChar char="▪"/>
            </a:pPr>
            <a:r>
              <a:rPr lang="en-US" sz="1800" dirty="0">
                <a:solidFill>
                  <a:srgbClr val="333333"/>
                </a:solidFill>
                <a:latin typeface="Calibri" pitchFamily="34" charset="0"/>
                <a:ea typeface="Calibri" pitchFamily="34" charset="-122"/>
                <a:cs typeface="Calibri" pitchFamily="34" charset="-120"/>
              </a:rPr>
              <a:t>Desirable</a:t>
            </a:r>
            <a:endParaRPr lang="en-US" sz="1800" dirty="0"/>
          </a:p>
        </p:txBody>
      </p:sp>
      <p:sp>
        <p:nvSpPr>
          <p:cNvPr id="4" name="Text 2"/>
          <p:cNvSpPr txBox="1"/>
          <p:nvPr/>
        </p:nvSpPr>
        <p:spPr>
          <a:xfrm>
            <a:off x="457200" y="6492240"/>
            <a:ext cx="7772400" cy="274320"/>
          </a:xfrm>
          <a:prstGeom prst="rect">
            <a:avLst/>
          </a:prstGeom>
          <a:noFill/>
          <a:ln/>
        </p:spPr>
        <p:txBody>
          <a:bodyPr wrap="square" lIns="0" tIns="0" rIns="0" bIns="0" rtlCol="0" anchor="ctr"/>
          <a:lstStyle/>
          <a:p>
            <a:pPr indent="0" marL="0">
              <a:buNone/>
            </a:pPr>
            <a:r>
              <a:rPr lang="en-US" sz="1000" dirty="0">
                <a:solidFill>
                  <a:srgbClr val="A9ADB4"/>
                </a:solidFill>
                <a:latin typeface="Calibri" pitchFamily="34" charset="0"/>
                <a:ea typeface="Calibri" pitchFamily="34" charset="-122"/>
                <a:cs typeface="Calibri" pitchFamily="34" charset="-120"/>
              </a:rPr>
              <a:t>HopeBuilds: Dynamic Business Development Program (DBDP)</a:t>
            </a:r>
            <a:endParaRPr lang="en-US" sz="1000" dirty="0"/>
          </a:p>
        </p:txBody>
      </p:sp>
      <p:sp>
        <p:nvSpPr>
          <p:cNvPr id="5" name="Text 3"/>
          <p:cNvSpPr txBox="1"/>
          <p:nvPr/>
        </p:nvSpPr>
        <p:spPr>
          <a:xfrm>
            <a:off x="9601200" y="6492240"/>
            <a:ext cx="2103120" cy="274320"/>
          </a:xfrm>
          <a:prstGeom prst="rect">
            <a:avLst/>
          </a:prstGeom>
          <a:noFill/>
          <a:ln/>
        </p:spPr>
        <p:txBody>
          <a:bodyPr wrap="square" lIns="0" tIns="0" rIns="0" bIns="0" rtlCol="0" anchor="ctr"/>
          <a:lstStyle/>
          <a:p>
            <a:pPr algn="r" indent="0" marL="0">
              <a:buNone/>
            </a:pPr>
            <a:r>
              <a:rPr lang="en-US" sz="1000" dirty="0">
                <a:solidFill>
                  <a:srgbClr val="A9ADB4"/>
                </a:solidFill>
                <a:latin typeface="Calibri" pitchFamily="34" charset="0"/>
                <a:ea typeface="Calibri" pitchFamily="34" charset="-122"/>
                <a:cs typeface="Calibri" pitchFamily="34" charset="-120"/>
              </a:rPr>
              <a:t>Week 5</a:t>
            </a:r>
            <a:endParaRPr lang="en-US" sz="1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11064240" cy="822960"/>
          </a:xfrm>
          <a:prstGeom prst="rect">
            <a:avLst/>
          </a:prstGeom>
          <a:noFill/>
          <a:ln/>
        </p:spPr>
        <p:txBody>
          <a:bodyPr wrap="square" lIns="0" tIns="0" rIns="0" bIns="0" rtlCol="0" anchor="ctr"/>
          <a:lstStyle/>
          <a:p>
            <a:pPr indent="0" marL="0">
              <a:buNone/>
            </a:pPr>
            <a:r>
              <a:rPr lang="en-US" sz="2700" b="1" dirty="0">
                <a:solidFill>
                  <a:srgbClr val="1B3B6F"/>
                </a:solidFill>
                <a:latin typeface="Georgia" pitchFamily="34" charset="0"/>
                <a:ea typeface="Georgia" pitchFamily="34" charset="-122"/>
                <a:cs typeface="Georgia" pitchFamily="34" charset="-120"/>
              </a:rPr>
              <a:t>Job Description — Key Elements (cont.)</a:t>
            </a:r>
            <a:endParaRPr lang="en-US" sz="2700" dirty="0"/>
          </a:p>
        </p:txBody>
      </p:sp>
      <p:sp>
        <p:nvSpPr>
          <p:cNvPr id="3" name="Text 1"/>
          <p:cNvSpPr txBox="1"/>
          <p:nvPr/>
        </p:nvSpPr>
        <p:spPr>
          <a:xfrm>
            <a:off x="731520" y="1417320"/>
            <a:ext cx="10515600" cy="4846320"/>
          </a:xfrm>
          <a:prstGeom prst="rect">
            <a:avLst/>
          </a:prstGeom>
          <a:noFill/>
          <a:ln/>
        </p:spPr>
        <p:txBody>
          <a:bodyPr wrap="square" lIns="0" tIns="0" rIns="0" bIns="0" rtlCol="0" anchor="ctr"/>
          <a:lstStyle/>
          <a:p>
            <a:pPr marL="342900" indent="-342900">
              <a:spcAft>
                <a:spcPts val="1000"/>
              </a:spcAft>
              <a:buSzPct val="100000"/>
              <a:buChar char="•"/>
            </a:pPr>
            <a:r>
              <a:rPr lang="en-US" sz="1800" dirty="0">
                <a:solidFill>
                  <a:srgbClr val="333333"/>
                </a:solidFill>
                <a:latin typeface="Calibri" pitchFamily="34" charset="0"/>
                <a:ea typeface="Calibri" pitchFamily="34" charset="-122"/>
                <a:cs typeface="Calibri" pitchFamily="34" charset="-120"/>
              </a:rPr>
              <a:t>Fiscal Responsibility</a:t>
            </a:r>
            <a:endParaRPr lang="en-US" sz="1800" dirty="0"/>
          </a:p>
          <a:p>
            <a:pPr lvl="1" marL="508000" indent="-254000">
              <a:spcAft>
                <a:spcPts val="1000"/>
              </a:spcAft>
              <a:buSzPct val="100000"/>
              <a:buChar char="▪"/>
            </a:pPr>
            <a:r>
              <a:rPr lang="en-US" sz="1800" dirty="0">
                <a:solidFill>
                  <a:srgbClr val="333333"/>
                </a:solidFill>
                <a:latin typeface="Calibri" pitchFamily="34" charset="0"/>
                <a:ea typeface="Calibri" pitchFamily="34" charset="-122"/>
                <a:cs typeface="Calibri" pitchFamily="34" charset="-120"/>
              </a:rPr>
              <a:t>Budgeting</a:t>
            </a:r>
            <a:endParaRPr lang="en-US" sz="1800" dirty="0"/>
          </a:p>
          <a:p>
            <a:pPr lvl="1" marL="508000" indent="-254000">
              <a:spcAft>
                <a:spcPts val="1000"/>
              </a:spcAft>
              <a:buSzPct val="100000"/>
              <a:buChar char="▪"/>
            </a:pPr>
            <a:r>
              <a:rPr lang="en-US" sz="1800" dirty="0">
                <a:solidFill>
                  <a:srgbClr val="333333"/>
                </a:solidFill>
                <a:latin typeface="Calibri" pitchFamily="34" charset="0"/>
                <a:ea typeface="Calibri" pitchFamily="34" charset="-122"/>
                <a:cs typeface="Calibri" pitchFamily="34" charset="-120"/>
              </a:rPr>
              <a:t>Approval Privileges</a:t>
            </a:r>
            <a:endParaRPr lang="en-US" sz="1800" dirty="0"/>
          </a:p>
          <a:p>
            <a:pPr lvl="1" marL="508000" indent="-254000">
              <a:spcAft>
                <a:spcPts val="1000"/>
              </a:spcAft>
              <a:buSzPct val="100000"/>
              <a:buChar char="▪"/>
            </a:pPr>
            <a:r>
              <a:rPr lang="en-US" sz="1800" dirty="0">
                <a:solidFill>
                  <a:srgbClr val="333333"/>
                </a:solidFill>
                <a:latin typeface="Calibri" pitchFamily="34" charset="0"/>
                <a:ea typeface="Calibri" pitchFamily="34" charset="-122"/>
                <a:cs typeface="Calibri" pitchFamily="34" charset="-120"/>
              </a:rPr>
              <a:t>Reporting &amp; Auditing Functions</a:t>
            </a:r>
            <a:endParaRPr lang="en-US" sz="1800" dirty="0"/>
          </a:p>
          <a:p>
            <a:pPr marL="342900" indent="-342900">
              <a:spcAft>
                <a:spcPts val="1000"/>
              </a:spcAft>
              <a:buSzPct val="100000"/>
              <a:buChar char="•"/>
            </a:pPr>
            <a:r>
              <a:rPr lang="en-US" sz="1800" dirty="0">
                <a:solidFill>
                  <a:srgbClr val="333333"/>
                </a:solidFill>
                <a:latin typeface="Calibri" pitchFamily="34" charset="0"/>
                <a:ea typeface="Calibri" pitchFamily="34" charset="-122"/>
                <a:cs typeface="Calibri" pitchFamily="34" charset="-120"/>
              </a:rPr>
              <a:t>Public Contact</a:t>
            </a:r>
            <a:endParaRPr lang="en-US" sz="1800" dirty="0"/>
          </a:p>
          <a:p>
            <a:pPr marL="342900" indent="-342900">
              <a:spcAft>
                <a:spcPts val="1000"/>
              </a:spcAft>
              <a:buSzPct val="100000"/>
              <a:buChar char="•"/>
            </a:pPr>
            <a:r>
              <a:rPr lang="en-US" sz="1800" dirty="0">
                <a:solidFill>
                  <a:srgbClr val="333333"/>
                </a:solidFill>
                <a:latin typeface="Calibri" pitchFamily="34" charset="0"/>
                <a:ea typeface="Calibri" pitchFamily="34" charset="-122"/>
                <a:cs typeface="Calibri" pitchFamily="34" charset="-120"/>
              </a:rPr>
              <a:t>Physical Demands &amp; Working Conditions</a:t>
            </a:r>
            <a:endParaRPr lang="en-US" sz="1800" dirty="0"/>
          </a:p>
        </p:txBody>
      </p:sp>
      <p:sp>
        <p:nvSpPr>
          <p:cNvPr id="4" name="Text 2"/>
          <p:cNvSpPr txBox="1"/>
          <p:nvPr/>
        </p:nvSpPr>
        <p:spPr>
          <a:xfrm>
            <a:off x="457200" y="6492240"/>
            <a:ext cx="7772400" cy="274320"/>
          </a:xfrm>
          <a:prstGeom prst="rect">
            <a:avLst/>
          </a:prstGeom>
          <a:noFill/>
          <a:ln/>
        </p:spPr>
        <p:txBody>
          <a:bodyPr wrap="square" lIns="0" tIns="0" rIns="0" bIns="0" rtlCol="0" anchor="ctr"/>
          <a:lstStyle/>
          <a:p>
            <a:pPr indent="0" marL="0">
              <a:buNone/>
            </a:pPr>
            <a:r>
              <a:rPr lang="en-US" sz="1000" dirty="0">
                <a:solidFill>
                  <a:srgbClr val="A9ADB4"/>
                </a:solidFill>
                <a:latin typeface="Calibri" pitchFamily="34" charset="0"/>
                <a:ea typeface="Calibri" pitchFamily="34" charset="-122"/>
                <a:cs typeface="Calibri" pitchFamily="34" charset="-120"/>
              </a:rPr>
              <a:t>HopeBuilds: Dynamic Business Development Program (DBDP)</a:t>
            </a:r>
            <a:endParaRPr lang="en-US" sz="1000" dirty="0"/>
          </a:p>
        </p:txBody>
      </p:sp>
      <p:sp>
        <p:nvSpPr>
          <p:cNvPr id="5" name="Text 3"/>
          <p:cNvSpPr txBox="1"/>
          <p:nvPr/>
        </p:nvSpPr>
        <p:spPr>
          <a:xfrm>
            <a:off x="9601200" y="6492240"/>
            <a:ext cx="2103120" cy="274320"/>
          </a:xfrm>
          <a:prstGeom prst="rect">
            <a:avLst/>
          </a:prstGeom>
          <a:noFill/>
          <a:ln/>
        </p:spPr>
        <p:txBody>
          <a:bodyPr wrap="square" lIns="0" tIns="0" rIns="0" bIns="0" rtlCol="0" anchor="ctr"/>
          <a:lstStyle/>
          <a:p>
            <a:pPr algn="r" indent="0" marL="0">
              <a:buNone/>
            </a:pPr>
            <a:r>
              <a:rPr lang="en-US" sz="1000" dirty="0">
                <a:solidFill>
                  <a:srgbClr val="A9ADB4"/>
                </a:solidFill>
                <a:latin typeface="Calibri" pitchFamily="34" charset="0"/>
                <a:ea typeface="Calibri" pitchFamily="34" charset="-122"/>
                <a:cs typeface="Calibri" pitchFamily="34" charset="-120"/>
              </a:rPr>
              <a:t>Week 5</a:t>
            </a:r>
            <a:endParaRPr lang="en-US" sz="10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11064240" cy="640080"/>
          </a:xfrm>
          <a:prstGeom prst="rect">
            <a:avLst/>
          </a:prstGeom>
          <a:noFill/>
          <a:ln/>
        </p:spPr>
        <p:txBody>
          <a:bodyPr wrap="square" lIns="0" tIns="0" rIns="0" bIns="0" rtlCol="0" anchor="ctr"/>
          <a:lstStyle/>
          <a:p>
            <a:pPr indent="0" marL="0">
              <a:buNone/>
            </a:pPr>
            <a:r>
              <a:rPr lang="en-US" sz="2700" b="1" dirty="0">
                <a:solidFill>
                  <a:srgbClr val="1B3B6F"/>
                </a:solidFill>
                <a:latin typeface="Georgia" pitchFamily="34" charset="0"/>
                <a:ea typeface="Georgia" pitchFamily="34" charset="-122"/>
                <a:cs typeface="Georgia" pitchFamily="34" charset="-120"/>
              </a:rPr>
              <a:t>Screening Resumes</a:t>
            </a:r>
            <a:endParaRPr lang="en-US" sz="2700" dirty="0"/>
          </a:p>
        </p:txBody>
      </p:sp>
      <p:sp>
        <p:nvSpPr>
          <p:cNvPr id="3" name="Text 1"/>
          <p:cNvSpPr txBox="1"/>
          <p:nvPr/>
        </p:nvSpPr>
        <p:spPr>
          <a:xfrm>
            <a:off x="731520" y="1645920"/>
            <a:ext cx="10515600" cy="4846320"/>
          </a:xfrm>
          <a:prstGeom prst="rect">
            <a:avLst/>
          </a:prstGeom>
          <a:noFill/>
          <a:ln/>
        </p:spPr>
        <p:txBody>
          <a:bodyPr wrap="square" lIns="0" tIns="0" rIns="0" bIns="0" rtlCol="0" anchor="ctr"/>
          <a:lstStyle/>
          <a:p>
            <a:pPr marL="342900" indent="-342900">
              <a:spcAft>
                <a:spcPts val="1200"/>
              </a:spcAft>
              <a:buSzPct val="100000"/>
              <a:buChar char="•"/>
            </a:pPr>
            <a:r>
              <a:rPr lang="en-US" sz="1800" b="1" dirty="0">
                <a:solidFill>
                  <a:srgbClr val="333333"/>
                </a:solidFill>
                <a:latin typeface="Calibri" pitchFamily="34" charset="0"/>
                <a:ea typeface="Calibri" pitchFamily="34" charset="-122"/>
                <a:cs typeface="Calibri" pitchFamily="34" charset="-120"/>
              </a:rPr>
              <a:t>Relevance of Education &amp; Experience</a:t>
            </a:r>
            <a:endParaRPr lang="en-US" sz="1800" dirty="0"/>
          </a:p>
          <a:p>
            <a:pPr lvl="1" marL="508000" indent="-254000">
              <a:spcAft>
                <a:spcPts val="1200"/>
              </a:spcAft>
              <a:buSzPct val="100000"/>
              <a:buChar char="▪"/>
            </a:pPr>
            <a:r>
              <a:rPr lang="en-US" sz="1800" dirty="0">
                <a:solidFill>
                  <a:srgbClr val="333333"/>
                </a:solidFill>
                <a:latin typeface="Calibri" pitchFamily="34" charset="0"/>
                <a:ea typeface="Calibri" pitchFamily="34" charset="-122"/>
                <a:cs typeface="Calibri" pitchFamily="34" charset="-120"/>
              </a:rPr>
              <a:t>Is the candidate's experience and educational record appropriate for the position on offer?</a:t>
            </a:r>
            <a:endParaRPr lang="en-US" sz="1800" dirty="0"/>
          </a:p>
          <a:p>
            <a:pPr marL="342900" indent="-342900">
              <a:spcAft>
                <a:spcPts val="1200"/>
              </a:spcAft>
              <a:buSzPct val="100000"/>
              <a:buChar char="•"/>
            </a:pPr>
            <a:r>
              <a:rPr lang="en-US" sz="1800" b="1" dirty="0">
                <a:solidFill>
                  <a:srgbClr val="333333"/>
                </a:solidFill>
                <a:latin typeface="Calibri" pitchFamily="34" charset="0"/>
                <a:ea typeface="Calibri" pitchFamily="34" charset="-122"/>
                <a:cs typeface="Calibri" pitchFamily="34" charset="-120"/>
              </a:rPr>
              <a:t>Interests &amp; Abilities</a:t>
            </a:r>
            <a:endParaRPr lang="en-US" sz="1800" dirty="0"/>
          </a:p>
          <a:p>
            <a:pPr lvl="1" marL="508000" indent="-254000">
              <a:spcAft>
                <a:spcPts val="1200"/>
              </a:spcAft>
              <a:buSzPct val="100000"/>
              <a:buChar char="▪"/>
            </a:pPr>
            <a:r>
              <a:rPr lang="en-US" sz="1800" dirty="0">
                <a:solidFill>
                  <a:srgbClr val="333333"/>
                </a:solidFill>
                <a:latin typeface="Calibri" pitchFamily="34" charset="0"/>
                <a:ea typeface="Calibri" pitchFamily="34" charset="-122"/>
                <a:cs typeface="Calibri" pitchFamily="34" charset="-120"/>
              </a:rPr>
              <a:t>What are the candidate's interests and abilities?</a:t>
            </a:r>
            <a:endParaRPr lang="en-US" sz="1800" dirty="0"/>
          </a:p>
          <a:p>
            <a:pPr lvl="1" marL="508000" indent="-254000">
              <a:spcAft>
                <a:spcPts val="1200"/>
              </a:spcAft>
              <a:buSzPct val="100000"/>
              <a:buChar char="▪"/>
            </a:pPr>
            <a:r>
              <a:rPr lang="en-US" sz="1800" dirty="0">
                <a:solidFill>
                  <a:srgbClr val="333333"/>
                </a:solidFill>
                <a:latin typeface="Calibri" pitchFamily="34" charset="0"/>
                <a:ea typeface="Calibri" pitchFamily="34" charset="-122"/>
                <a:cs typeface="Calibri" pitchFamily="34" charset="-120"/>
              </a:rPr>
              <a:t>Will these interests and abilities contribute to their performance on the job?</a:t>
            </a:r>
            <a:endParaRPr lang="en-US" sz="1800" dirty="0"/>
          </a:p>
        </p:txBody>
      </p:sp>
      <p:sp>
        <p:nvSpPr>
          <p:cNvPr id="4" name="Text 2"/>
          <p:cNvSpPr txBox="1"/>
          <p:nvPr/>
        </p:nvSpPr>
        <p:spPr>
          <a:xfrm>
            <a:off x="457200" y="6492240"/>
            <a:ext cx="7772400" cy="274320"/>
          </a:xfrm>
          <a:prstGeom prst="rect">
            <a:avLst/>
          </a:prstGeom>
          <a:noFill/>
          <a:ln/>
        </p:spPr>
        <p:txBody>
          <a:bodyPr wrap="square" lIns="0" tIns="0" rIns="0" bIns="0" rtlCol="0" anchor="ctr"/>
          <a:lstStyle/>
          <a:p>
            <a:pPr indent="0" marL="0">
              <a:buNone/>
            </a:pPr>
            <a:r>
              <a:rPr lang="en-US" sz="1000" dirty="0">
                <a:solidFill>
                  <a:srgbClr val="A9ADB4"/>
                </a:solidFill>
                <a:latin typeface="Calibri" pitchFamily="34" charset="0"/>
                <a:ea typeface="Calibri" pitchFamily="34" charset="-122"/>
                <a:cs typeface="Calibri" pitchFamily="34" charset="-120"/>
              </a:rPr>
              <a:t>HopeBuilds: Dynamic Business Development Program (DBDP)</a:t>
            </a:r>
            <a:endParaRPr lang="en-US" sz="1000" dirty="0"/>
          </a:p>
        </p:txBody>
      </p:sp>
      <p:sp>
        <p:nvSpPr>
          <p:cNvPr id="5" name="Text 3"/>
          <p:cNvSpPr txBox="1"/>
          <p:nvPr/>
        </p:nvSpPr>
        <p:spPr>
          <a:xfrm>
            <a:off x="9601200" y="6492240"/>
            <a:ext cx="2103120" cy="274320"/>
          </a:xfrm>
          <a:prstGeom prst="rect">
            <a:avLst/>
          </a:prstGeom>
          <a:noFill/>
          <a:ln/>
        </p:spPr>
        <p:txBody>
          <a:bodyPr wrap="square" lIns="0" tIns="0" rIns="0" bIns="0" rtlCol="0" anchor="ctr"/>
          <a:lstStyle/>
          <a:p>
            <a:pPr algn="r" indent="0" marL="0">
              <a:buNone/>
            </a:pPr>
            <a:r>
              <a:rPr lang="en-US" sz="1000" dirty="0">
                <a:solidFill>
                  <a:srgbClr val="A9ADB4"/>
                </a:solidFill>
                <a:latin typeface="Calibri" pitchFamily="34" charset="0"/>
                <a:ea typeface="Calibri" pitchFamily="34" charset="-122"/>
                <a:cs typeface="Calibri" pitchFamily="34" charset="-120"/>
              </a:rPr>
              <a:t>Week 5</a:t>
            </a:r>
            <a:endParaRPr lang="en-US" sz="10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11064240" cy="822960"/>
          </a:xfrm>
          <a:prstGeom prst="rect">
            <a:avLst/>
          </a:prstGeom>
          <a:noFill/>
          <a:ln/>
        </p:spPr>
        <p:txBody>
          <a:bodyPr wrap="square" lIns="0" tIns="0" rIns="0" bIns="0" rtlCol="0" anchor="ctr"/>
          <a:lstStyle/>
          <a:p>
            <a:pPr indent="0" marL="0">
              <a:buNone/>
            </a:pPr>
            <a:r>
              <a:rPr lang="en-US" sz="2700" b="1" dirty="0">
                <a:solidFill>
                  <a:srgbClr val="1B3B6F"/>
                </a:solidFill>
                <a:latin typeface="Georgia" pitchFamily="34" charset="0"/>
                <a:ea typeface="Georgia" pitchFamily="34" charset="-122"/>
                <a:cs typeface="Georgia" pitchFamily="34" charset="-120"/>
              </a:rPr>
              <a:t>Efficiency of the Recruitment Interview</a:t>
            </a:r>
            <a:endParaRPr lang="en-US" sz="2700" dirty="0"/>
          </a:p>
        </p:txBody>
      </p:sp>
      <p:sp>
        <p:nvSpPr>
          <p:cNvPr id="3" name="Text 1"/>
          <p:cNvSpPr txBox="1"/>
          <p:nvPr/>
        </p:nvSpPr>
        <p:spPr>
          <a:xfrm>
            <a:off x="731520" y="1417320"/>
            <a:ext cx="10515600" cy="4846320"/>
          </a:xfrm>
          <a:prstGeom prst="rect">
            <a:avLst/>
          </a:prstGeom>
          <a:noFill/>
          <a:ln/>
        </p:spPr>
        <p:txBody>
          <a:bodyPr wrap="square" lIns="0" tIns="0" rIns="0" bIns="0" rtlCol="0" anchor="ctr"/>
          <a:lstStyle/>
          <a:p>
            <a:pPr marL="342900" indent="-342900">
              <a:spcAft>
                <a:spcPts val="1000"/>
              </a:spcAft>
              <a:buSzPct val="100000"/>
              <a:buChar char="•"/>
            </a:pPr>
            <a:r>
              <a:rPr lang="en-US" sz="1600" dirty="0">
                <a:solidFill>
                  <a:srgbClr val="333333"/>
                </a:solidFill>
                <a:latin typeface="Calibri" pitchFamily="34" charset="0"/>
                <a:ea typeface="Calibri" pitchFamily="34" charset="-122"/>
                <a:cs typeface="Calibri" pitchFamily="34" charset="-120"/>
              </a:rPr>
              <a:t>Highly effective if based on a detailed job description.</a:t>
            </a:r>
            <a:endParaRPr lang="en-US" sz="1600" dirty="0"/>
          </a:p>
          <a:p>
            <a:pPr marL="342900" indent="-342900">
              <a:spcAft>
                <a:spcPts val="1000"/>
              </a:spcAft>
              <a:buSzPct val="100000"/>
              <a:buChar char="•"/>
            </a:pPr>
            <a:r>
              <a:rPr lang="en-US" sz="1600" dirty="0">
                <a:solidFill>
                  <a:srgbClr val="333333"/>
                </a:solidFill>
                <a:latin typeface="Calibri" pitchFamily="34" charset="0"/>
                <a:ea typeface="Calibri" pitchFamily="34" charset="-122"/>
                <a:cs typeface="Calibri" pitchFamily="34" charset="-120"/>
              </a:rPr>
              <a:t>Structured interviews, based on pre-set questions, are more effective than unstructured interviews.</a:t>
            </a:r>
            <a:endParaRPr lang="en-US" sz="1600" dirty="0"/>
          </a:p>
          <a:p>
            <a:pPr marL="342900" indent="-342900">
              <a:spcAft>
                <a:spcPts val="1000"/>
              </a:spcAft>
              <a:buSzPct val="100000"/>
              <a:buChar char="•"/>
            </a:pPr>
            <a:r>
              <a:rPr lang="en-US" sz="1600" dirty="0">
                <a:solidFill>
                  <a:srgbClr val="333333"/>
                </a:solidFill>
                <a:latin typeface="Calibri" pitchFamily="34" charset="0"/>
                <a:ea typeface="Calibri" pitchFamily="34" charset="-122"/>
                <a:cs typeface="Calibri" pitchFamily="34" charset="-120"/>
              </a:rPr>
              <a:t>Behavioral interviewing is one of the best indicators of a candidate's employment behavior — developed in the 1970s by industrial psychologists, based on the theory that “the most accurate predictor of future performance is past performance in a similar situation.”</a:t>
            </a:r>
            <a:endParaRPr lang="en-US" sz="1600" dirty="0"/>
          </a:p>
          <a:p>
            <a:pPr marL="342900" indent="-342900">
              <a:spcAft>
                <a:spcPts val="1000"/>
              </a:spcAft>
              <a:buSzPct val="100000"/>
              <a:buChar char="•"/>
            </a:pPr>
            <a:r>
              <a:rPr lang="en-US" sz="1600" dirty="0">
                <a:solidFill>
                  <a:srgbClr val="333333"/>
                </a:solidFill>
                <a:latin typeface="Calibri" pitchFamily="34" charset="0"/>
                <a:ea typeface="Calibri" pitchFamily="34" charset="-122"/>
                <a:cs typeface="Calibri" pitchFamily="34" charset="-120"/>
              </a:rPr>
              <a:t>Ask candidates to provide examples of how they handled various situations in the past.</a:t>
            </a:r>
            <a:endParaRPr lang="en-US" sz="1600" dirty="0"/>
          </a:p>
        </p:txBody>
      </p:sp>
      <p:sp>
        <p:nvSpPr>
          <p:cNvPr id="4" name="Text 2"/>
          <p:cNvSpPr txBox="1"/>
          <p:nvPr/>
        </p:nvSpPr>
        <p:spPr>
          <a:xfrm>
            <a:off x="457200" y="6492240"/>
            <a:ext cx="7772400" cy="274320"/>
          </a:xfrm>
          <a:prstGeom prst="rect">
            <a:avLst/>
          </a:prstGeom>
          <a:noFill/>
          <a:ln/>
        </p:spPr>
        <p:txBody>
          <a:bodyPr wrap="square" lIns="0" tIns="0" rIns="0" bIns="0" rtlCol="0" anchor="ctr"/>
          <a:lstStyle/>
          <a:p>
            <a:pPr indent="0" marL="0">
              <a:buNone/>
            </a:pPr>
            <a:r>
              <a:rPr lang="en-US" sz="1000" dirty="0">
                <a:solidFill>
                  <a:srgbClr val="A9ADB4"/>
                </a:solidFill>
                <a:latin typeface="Calibri" pitchFamily="34" charset="0"/>
                <a:ea typeface="Calibri" pitchFamily="34" charset="-122"/>
                <a:cs typeface="Calibri" pitchFamily="34" charset="-120"/>
              </a:rPr>
              <a:t>HopeBuilds: Dynamic Business Development Program (DBDP)</a:t>
            </a:r>
            <a:endParaRPr lang="en-US" sz="1000" dirty="0"/>
          </a:p>
        </p:txBody>
      </p:sp>
      <p:sp>
        <p:nvSpPr>
          <p:cNvPr id="5" name="Text 3"/>
          <p:cNvSpPr txBox="1"/>
          <p:nvPr/>
        </p:nvSpPr>
        <p:spPr>
          <a:xfrm>
            <a:off x="9601200" y="6492240"/>
            <a:ext cx="2103120" cy="274320"/>
          </a:xfrm>
          <a:prstGeom prst="rect">
            <a:avLst/>
          </a:prstGeom>
          <a:noFill/>
          <a:ln/>
        </p:spPr>
        <p:txBody>
          <a:bodyPr wrap="square" lIns="0" tIns="0" rIns="0" bIns="0" rtlCol="0" anchor="ctr"/>
          <a:lstStyle/>
          <a:p>
            <a:pPr algn="r" indent="0" marL="0">
              <a:buNone/>
            </a:pPr>
            <a:r>
              <a:rPr lang="en-US" sz="1000" dirty="0">
                <a:solidFill>
                  <a:srgbClr val="A9ADB4"/>
                </a:solidFill>
                <a:latin typeface="Calibri" pitchFamily="34" charset="0"/>
                <a:ea typeface="Calibri" pitchFamily="34" charset="-122"/>
                <a:cs typeface="Calibri" pitchFamily="34" charset="-120"/>
              </a:rPr>
              <a:t>Week 5</a:t>
            </a:r>
            <a:endParaRPr lang="en-US" sz="10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11064240" cy="640080"/>
          </a:xfrm>
          <a:prstGeom prst="rect">
            <a:avLst/>
          </a:prstGeom>
          <a:noFill/>
          <a:ln/>
        </p:spPr>
        <p:txBody>
          <a:bodyPr wrap="square" lIns="0" tIns="0" rIns="0" bIns="0" rtlCol="0" anchor="ctr"/>
          <a:lstStyle/>
          <a:p>
            <a:pPr indent="0" marL="0">
              <a:buNone/>
            </a:pPr>
            <a:r>
              <a:rPr lang="en-US" sz="2700" b="1" dirty="0">
                <a:solidFill>
                  <a:srgbClr val="1B3B6F"/>
                </a:solidFill>
                <a:latin typeface="Georgia" pitchFamily="34" charset="0"/>
                <a:ea typeface="Georgia" pitchFamily="34" charset="-122"/>
                <a:cs typeface="Georgia" pitchFamily="34" charset="-120"/>
              </a:rPr>
              <a:t>Psychometric Testing</a:t>
            </a:r>
            <a:endParaRPr lang="en-US" sz="2700" dirty="0"/>
          </a:p>
        </p:txBody>
      </p:sp>
      <p:sp>
        <p:nvSpPr>
          <p:cNvPr id="3" name="Text 1"/>
          <p:cNvSpPr txBox="1"/>
          <p:nvPr/>
        </p:nvSpPr>
        <p:spPr>
          <a:xfrm>
            <a:off x="731520" y="1645920"/>
            <a:ext cx="10515600" cy="4846320"/>
          </a:xfrm>
          <a:prstGeom prst="rect">
            <a:avLst/>
          </a:prstGeom>
          <a:noFill/>
          <a:ln/>
        </p:spPr>
        <p:txBody>
          <a:bodyPr wrap="square" lIns="0" tIns="0" rIns="0" bIns="0" rtlCol="0" anchor="ctr"/>
          <a:lstStyle/>
          <a:p>
            <a:pPr marL="342900" indent="-342900">
              <a:spcAft>
                <a:spcPts val="800"/>
              </a:spcAft>
              <a:buSzPct val="100000"/>
              <a:buChar char="•"/>
            </a:pPr>
            <a:r>
              <a:rPr lang="en-US" sz="1800" b="1" dirty="0">
                <a:solidFill>
                  <a:srgbClr val="333333"/>
                </a:solidFill>
                <a:latin typeface="Calibri" pitchFamily="34" charset="0"/>
                <a:ea typeface="Calibri" pitchFamily="34" charset="-122"/>
                <a:cs typeface="Calibri" pitchFamily="34" charset="-120"/>
              </a:rPr>
              <a:t>Cognitive Tests</a:t>
            </a:r>
            <a:endParaRPr lang="en-US" sz="1800" dirty="0"/>
          </a:p>
          <a:p>
            <a:pPr lvl="1" marL="508000" indent="-254000">
              <a:spcAft>
                <a:spcPts val="800"/>
              </a:spcAft>
              <a:buSzPct val="100000"/>
              <a:buChar char="▪"/>
            </a:pPr>
            <a:r>
              <a:rPr lang="en-US" sz="1800" dirty="0">
                <a:solidFill>
                  <a:srgbClr val="333333"/>
                </a:solidFill>
                <a:latin typeface="Calibri" pitchFamily="34" charset="0"/>
                <a:ea typeface="Calibri" pitchFamily="34" charset="-122"/>
                <a:cs typeface="Calibri" pitchFamily="34" charset="-120"/>
              </a:rPr>
              <a:t>General Intelligence</a:t>
            </a:r>
            <a:endParaRPr lang="en-US" sz="1800" dirty="0"/>
          </a:p>
          <a:p>
            <a:pPr lvl="1" marL="508000" indent="-254000">
              <a:spcAft>
                <a:spcPts val="800"/>
              </a:spcAft>
              <a:buSzPct val="100000"/>
              <a:buChar char="▪"/>
            </a:pPr>
            <a:r>
              <a:rPr lang="en-US" sz="1800" dirty="0">
                <a:solidFill>
                  <a:srgbClr val="333333"/>
                </a:solidFill>
                <a:latin typeface="Calibri" pitchFamily="34" charset="0"/>
                <a:ea typeface="Calibri" pitchFamily="34" charset="-122"/>
                <a:cs typeface="Calibri" pitchFamily="34" charset="-120"/>
              </a:rPr>
              <a:t>Spatial Ability</a:t>
            </a:r>
            <a:endParaRPr lang="en-US" sz="1800" dirty="0"/>
          </a:p>
          <a:p>
            <a:pPr lvl="1" marL="508000" indent="-254000">
              <a:spcAft>
                <a:spcPts val="800"/>
              </a:spcAft>
              <a:buSzPct val="100000"/>
              <a:buChar char="▪"/>
            </a:pPr>
            <a:r>
              <a:rPr lang="en-US" sz="1800" dirty="0">
                <a:solidFill>
                  <a:srgbClr val="333333"/>
                </a:solidFill>
                <a:latin typeface="Calibri" pitchFamily="34" charset="0"/>
                <a:ea typeface="Calibri" pitchFamily="34" charset="-122"/>
                <a:cs typeface="Calibri" pitchFamily="34" charset="-120"/>
              </a:rPr>
              <a:t>Numerical Ability</a:t>
            </a:r>
            <a:endParaRPr lang="en-US" sz="1800" dirty="0"/>
          </a:p>
          <a:p>
            <a:pPr marL="342900" indent="-342900">
              <a:spcAft>
                <a:spcPts val="800"/>
              </a:spcAft>
              <a:buSzPct val="100000"/>
              <a:buChar char="•"/>
            </a:pPr>
            <a:r>
              <a:rPr lang="en-US" sz="1800" b="1" dirty="0">
                <a:solidFill>
                  <a:srgbClr val="333333"/>
                </a:solidFill>
                <a:latin typeface="Calibri" pitchFamily="34" charset="0"/>
                <a:ea typeface="Calibri" pitchFamily="34" charset="-122"/>
                <a:cs typeface="Calibri" pitchFamily="34" charset="-120"/>
              </a:rPr>
              <a:t>Personality Tests</a:t>
            </a:r>
            <a:endParaRPr lang="en-US" sz="1800" dirty="0"/>
          </a:p>
          <a:p>
            <a:pPr lvl="1" marL="508000" indent="-254000">
              <a:spcAft>
                <a:spcPts val="800"/>
              </a:spcAft>
              <a:buSzPct val="100000"/>
              <a:buChar char="▪"/>
            </a:pPr>
            <a:r>
              <a:rPr lang="en-US" sz="1800" dirty="0">
                <a:solidFill>
                  <a:srgbClr val="333333"/>
                </a:solidFill>
                <a:latin typeface="Calibri" pitchFamily="34" charset="0"/>
                <a:ea typeface="Calibri" pitchFamily="34" charset="-122"/>
                <a:cs typeface="Calibri" pitchFamily="34" charset="-120"/>
              </a:rPr>
              <a:t>Myers-Briggs Type Indicator® (MBTI®)</a:t>
            </a:r>
            <a:endParaRPr lang="en-US" sz="1800" dirty="0"/>
          </a:p>
          <a:p>
            <a:pPr lvl="1" marL="508000" indent="-254000">
              <a:spcAft>
                <a:spcPts val="800"/>
              </a:spcAft>
              <a:buSzPct val="100000"/>
              <a:buChar char="▪"/>
            </a:pPr>
            <a:r>
              <a:rPr lang="en-US" sz="1800" dirty="0">
                <a:solidFill>
                  <a:srgbClr val="333333"/>
                </a:solidFill>
                <a:latin typeface="Calibri" pitchFamily="34" charset="0"/>
                <a:ea typeface="Calibri" pitchFamily="34" charset="-122"/>
                <a:cs typeface="Calibri" pitchFamily="34" charset="-120"/>
              </a:rPr>
              <a:t>DiSC Personality Test</a:t>
            </a:r>
            <a:endParaRPr lang="en-US" sz="1800" dirty="0"/>
          </a:p>
        </p:txBody>
      </p:sp>
      <p:sp>
        <p:nvSpPr>
          <p:cNvPr id="4" name="Text 2"/>
          <p:cNvSpPr txBox="1"/>
          <p:nvPr/>
        </p:nvSpPr>
        <p:spPr>
          <a:xfrm>
            <a:off x="457200" y="6492240"/>
            <a:ext cx="7772400" cy="274320"/>
          </a:xfrm>
          <a:prstGeom prst="rect">
            <a:avLst/>
          </a:prstGeom>
          <a:noFill/>
          <a:ln/>
        </p:spPr>
        <p:txBody>
          <a:bodyPr wrap="square" lIns="0" tIns="0" rIns="0" bIns="0" rtlCol="0" anchor="ctr"/>
          <a:lstStyle/>
          <a:p>
            <a:pPr indent="0" marL="0">
              <a:buNone/>
            </a:pPr>
            <a:r>
              <a:rPr lang="en-US" sz="1000" dirty="0">
                <a:solidFill>
                  <a:srgbClr val="A9ADB4"/>
                </a:solidFill>
                <a:latin typeface="Calibri" pitchFamily="34" charset="0"/>
                <a:ea typeface="Calibri" pitchFamily="34" charset="-122"/>
                <a:cs typeface="Calibri" pitchFamily="34" charset="-120"/>
              </a:rPr>
              <a:t>HopeBuilds: Dynamic Business Development Program (DBDP)</a:t>
            </a:r>
            <a:endParaRPr lang="en-US" sz="1000" dirty="0"/>
          </a:p>
        </p:txBody>
      </p:sp>
      <p:sp>
        <p:nvSpPr>
          <p:cNvPr id="5" name="Text 3"/>
          <p:cNvSpPr txBox="1"/>
          <p:nvPr/>
        </p:nvSpPr>
        <p:spPr>
          <a:xfrm>
            <a:off x="9601200" y="6492240"/>
            <a:ext cx="2103120" cy="274320"/>
          </a:xfrm>
          <a:prstGeom prst="rect">
            <a:avLst/>
          </a:prstGeom>
          <a:noFill/>
          <a:ln/>
        </p:spPr>
        <p:txBody>
          <a:bodyPr wrap="square" lIns="0" tIns="0" rIns="0" bIns="0" rtlCol="0" anchor="ctr"/>
          <a:lstStyle/>
          <a:p>
            <a:pPr algn="r" indent="0" marL="0">
              <a:buNone/>
            </a:pPr>
            <a:r>
              <a:rPr lang="en-US" sz="1000" dirty="0">
                <a:solidFill>
                  <a:srgbClr val="A9ADB4"/>
                </a:solidFill>
                <a:latin typeface="Calibri" pitchFamily="34" charset="0"/>
                <a:ea typeface="Calibri" pitchFamily="34" charset="-122"/>
                <a:cs typeface="Calibri" pitchFamily="34" charset="-120"/>
              </a:rPr>
              <a:t>Week 5</a:t>
            </a:r>
            <a:endParaRPr lang="en-US" sz="10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11064240" cy="640080"/>
          </a:xfrm>
          <a:prstGeom prst="rect">
            <a:avLst/>
          </a:prstGeom>
          <a:noFill/>
          <a:ln/>
        </p:spPr>
        <p:txBody>
          <a:bodyPr wrap="square" lIns="0" tIns="0" rIns="0" bIns="0" rtlCol="0" anchor="ctr"/>
          <a:lstStyle/>
          <a:p>
            <a:pPr indent="0" marL="0">
              <a:buNone/>
            </a:pPr>
            <a:r>
              <a:rPr lang="en-US" sz="2700" b="1" dirty="0">
                <a:solidFill>
                  <a:srgbClr val="1B3B6F"/>
                </a:solidFill>
                <a:latin typeface="Georgia" pitchFamily="34" charset="0"/>
                <a:ea typeface="Georgia" pitchFamily="34" charset="-122"/>
                <a:cs typeface="Georgia" pitchFamily="34" charset="-120"/>
              </a:rPr>
              <a:t>Reference Checking</a:t>
            </a:r>
            <a:endParaRPr lang="en-US" sz="2700" dirty="0"/>
          </a:p>
        </p:txBody>
      </p:sp>
      <p:sp>
        <p:nvSpPr>
          <p:cNvPr id="3" name="Shape 1"/>
          <p:cNvSpPr/>
          <p:nvPr/>
        </p:nvSpPr>
        <p:spPr>
          <a:xfrm>
            <a:off x="3566160" y="1463040"/>
            <a:ext cx="5029200" cy="1188720"/>
          </a:xfrm>
          <a:prstGeom prst="roundRect">
            <a:avLst>
              <a:gd name="adj" fmla="val 4615"/>
            </a:avLst>
          </a:prstGeom>
          <a:solidFill>
            <a:srgbClr val="1B3B6F"/>
          </a:solidFill>
          <a:ln/>
        </p:spPr>
      </p:sp>
      <p:sp>
        <p:nvSpPr>
          <p:cNvPr id="4" name="Text 2"/>
          <p:cNvSpPr txBox="1"/>
          <p:nvPr/>
        </p:nvSpPr>
        <p:spPr>
          <a:xfrm>
            <a:off x="3566160" y="1463040"/>
            <a:ext cx="5029200" cy="1188720"/>
          </a:xfrm>
          <a:prstGeom prst="rect">
            <a:avLst/>
          </a:prstGeom>
          <a:noFill/>
          <a:ln/>
        </p:spPr>
        <p:txBody>
          <a:bodyPr wrap="square" lIns="0" tIns="0" rIns="0" bIns="0" rtlCol="0" anchor="ctr"/>
          <a:lstStyle/>
          <a:p>
            <a:pPr algn="ctr" indent="0" marL="0">
              <a:buNone/>
            </a:pPr>
            <a:r>
              <a:rPr lang="en-US" sz="2000" b="1" dirty="0">
                <a:solidFill>
                  <a:srgbClr val="FFFFFF"/>
                </a:solidFill>
                <a:latin typeface="Calibri" pitchFamily="34" charset="0"/>
                <a:ea typeface="Calibri" pitchFamily="34" charset="-122"/>
                <a:cs typeface="Calibri" pitchFamily="34" charset="-120"/>
              </a:rPr>
              <a:t>Preparation</a:t>
            </a:r>
            <a:endParaRPr lang="en-US" sz="2000" dirty="0"/>
          </a:p>
        </p:txBody>
      </p:sp>
      <p:sp>
        <p:nvSpPr>
          <p:cNvPr id="5" name="Shape 3"/>
          <p:cNvSpPr/>
          <p:nvPr/>
        </p:nvSpPr>
        <p:spPr>
          <a:xfrm>
            <a:off x="3566160" y="2971800"/>
            <a:ext cx="5029200" cy="1188720"/>
          </a:xfrm>
          <a:prstGeom prst="roundRect">
            <a:avLst>
              <a:gd name="adj" fmla="val 4615"/>
            </a:avLst>
          </a:prstGeom>
          <a:solidFill>
            <a:srgbClr val="B8860B"/>
          </a:solidFill>
          <a:ln/>
        </p:spPr>
      </p:sp>
      <p:sp>
        <p:nvSpPr>
          <p:cNvPr id="6" name="Text 4"/>
          <p:cNvSpPr txBox="1"/>
          <p:nvPr/>
        </p:nvSpPr>
        <p:spPr>
          <a:xfrm>
            <a:off x="3566160" y="2971800"/>
            <a:ext cx="5029200" cy="1188720"/>
          </a:xfrm>
          <a:prstGeom prst="rect">
            <a:avLst/>
          </a:prstGeom>
          <a:noFill/>
          <a:ln/>
        </p:spPr>
        <p:txBody>
          <a:bodyPr wrap="square" lIns="0" tIns="0" rIns="0" bIns="0" rtlCol="0" anchor="ctr"/>
          <a:lstStyle/>
          <a:p>
            <a:pPr algn="ctr" indent="0" marL="0">
              <a:buNone/>
            </a:pPr>
            <a:r>
              <a:rPr lang="en-US" sz="2000" b="1" dirty="0">
                <a:solidFill>
                  <a:srgbClr val="FFFFFF"/>
                </a:solidFill>
                <a:latin typeface="Calibri" pitchFamily="34" charset="0"/>
                <a:ea typeface="Calibri" pitchFamily="34" charset="-122"/>
                <a:cs typeface="Calibri" pitchFamily="34" charset="-120"/>
              </a:rPr>
              <a:t>Data Collection</a:t>
            </a:r>
            <a:endParaRPr lang="en-US" sz="2000" dirty="0"/>
          </a:p>
        </p:txBody>
      </p:sp>
      <p:sp>
        <p:nvSpPr>
          <p:cNvPr id="7" name="Shape 5"/>
          <p:cNvSpPr/>
          <p:nvPr/>
        </p:nvSpPr>
        <p:spPr>
          <a:xfrm>
            <a:off x="3566160" y="4480560"/>
            <a:ext cx="5029200" cy="1188720"/>
          </a:xfrm>
          <a:prstGeom prst="roundRect">
            <a:avLst>
              <a:gd name="adj" fmla="val 4615"/>
            </a:avLst>
          </a:prstGeom>
          <a:solidFill>
            <a:srgbClr val="5B7FA6"/>
          </a:solidFill>
          <a:ln/>
        </p:spPr>
      </p:sp>
      <p:sp>
        <p:nvSpPr>
          <p:cNvPr id="8" name="Text 6"/>
          <p:cNvSpPr txBox="1"/>
          <p:nvPr/>
        </p:nvSpPr>
        <p:spPr>
          <a:xfrm>
            <a:off x="3566160" y="4480560"/>
            <a:ext cx="5029200" cy="1188720"/>
          </a:xfrm>
          <a:prstGeom prst="rect">
            <a:avLst/>
          </a:prstGeom>
          <a:noFill/>
          <a:ln/>
        </p:spPr>
        <p:txBody>
          <a:bodyPr wrap="square" lIns="0" tIns="0" rIns="0" bIns="0" rtlCol="0" anchor="ctr"/>
          <a:lstStyle/>
          <a:p>
            <a:pPr algn="ctr" indent="0" marL="0">
              <a:buNone/>
            </a:pPr>
            <a:r>
              <a:rPr lang="en-US" sz="2000" b="1" dirty="0">
                <a:solidFill>
                  <a:srgbClr val="FFFFFF"/>
                </a:solidFill>
                <a:latin typeface="Calibri" pitchFamily="34" charset="0"/>
                <a:ea typeface="Calibri" pitchFamily="34" charset="-122"/>
                <a:cs typeface="Calibri" pitchFamily="34" charset="-120"/>
              </a:rPr>
              <a:t>Interpretation</a:t>
            </a:r>
            <a:endParaRPr lang="en-US" sz="2000" dirty="0"/>
          </a:p>
        </p:txBody>
      </p:sp>
      <p:sp>
        <p:nvSpPr>
          <p:cNvPr id="9" name="Text 7"/>
          <p:cNvSpPr txBox="1"/>
          <p:nvPr/>
        </p:nvSpPr>
        <p:spPr>
          <a:xfrm>
            <a:off x="457200" y="6492240"/>
            <a:ext cx="7772400" cy="274320"/>
          </a:xfrm>
          <a:prstGeom prst="rect">
            <a:avLst/>
          </a:prstGeom>
          <a:noFill/>
          <a:ln/>
        </p:spPr>
        <p:txBody>
          <a:bodyPr wrap="square" lIns="0" tIns="0" rIns="0" bIns="0" rtlCol="0" anchor="ctr"/>
          <a:lstStyle/>
          <a:p>
            <a:pPr indent="0" marL="0">
              <a:buNone/>
            </a:pPr>
            <a:r>
              <a:rPr lang="en-US" sz="1000" dirty="0">
                <a:solidFill>
                  <a:srgbClr val="A9ADB4"/>
                </a:solidFill>
                <a:latin typeface="Calibri" pitchFamily="34" charset="0"/>
                <a:ea typeface="Calibri" pitchFamily="34" charset="-122"/>
                <a:cs typeface="Calibri" pitchFamily="34" charset="-120"/>
              </a:rPr>
              <a:t>HopeBuilds: Dynamic Business Development Program (DBDP)</a:t>
            </a:r>
            <a:endParaRPr lang="en-US" sz="1000" dirty="0"/>
          </a:p>
        </p:txBody>
      </p:sp>
      <p:sp>
        <p:nvSpPr>
          <p:cNvPr id="10" name="Text 8"/>
          <p:cNvSpPr txBox="1"/>
          <p:nvPr/>
        </p:nvSpPr>
        <p:spPr>
          <a:xfrm>
            <a:off x="9601200" y="6492240"/>
            <a:ext cx="2103120" cy="274320"/>
          </a:xfrm>
          <a:prstGeom prst="rect">
            <a:avLst/>
          </a:prstGeom>
          <a:noFill/>
          <a:ln/>
        </p:spPr>
        <p:txBody>
          <a:bodyPr wrap="square" lIns="0" tIns="0" rIns="0" bIns="0" rtlCol="0" anchor="ctr"/>
          <a:lstStyle/>
          <a:p>
            <a:pPr algn="r" indent="0" marL="0">
              <a:buNone/>
            </a:pPr>
            <a:r>
              <a:rPr lang="en-US" sz="1000" dirty="0">
                <a:solidFill>
                  <a:srgbClr val="A9ADB4"/>
                </a:solidFill>
                <a:latin typeface="Calibri" pitchFamily="34" charset="0"/>
                <a:ea typeface="Calibri" pitchFamily="34" charset="-122"/>
                <a:cs typeface="Calibri" pitchFamily="34" charset="-120"/>
              </a:rPr>
              <a:t>Week 5</a:t>
            </a:r>
            <a:endParaRPr lang="en-US" sz="10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11064240" cy="640080"/>
          </a:xfrm>
          <a:prstGeom prst="rect">
            <a:avLst/>
          </a:prstGeom>
          <a:noFill/>
          <a:ln/>
        </p:spPr>
        <p:txBody>
          <a:bodyPr wrap="square" lIns="0" tIns="0" rIns="0" bIns="0" rtlCol="0" anchor="ctr"/>
          <a:lstStyle/>
          <a:p>
            <a:pPr indent="0" marL="0">
              <a:buNone/>
            </a:pPr>
            <a:r>
              <a:rPr lang="en-US" sz="2700" b="1" dirty="0">
                <a:solidFill>
                  <a:srgbClr val="1B3B6F"/>
                </a:solidFill>
                <a:latin typeface="Georgia" pitchFamily="34" charset="0"/>
                <a:ea typeface="Georgia" pitchFamily="34" charset="-122"/>
                <a:cs typeface="Georgia" pitchFamily="34" charset="-120"/>
              </a:rPr>
              <a:t>Preparation</a:t>
            </a:r>
            <a:endParaRPr lang="en-US" sz="2700" dirty="0"/>
          </a:p>
        </p:txBody>
      </p:sp>
      <p:sp>
        <p:nvSpPr>
          <p:cNvPr id="3" name="Text 1"/>
          <p:cNvSpPr txBox="1"/>
          <p:nvPr/>
        </p:nvSpPr>
        <p:spPr>
          <a:xfrm>
            <a:off x="731520" y="1645920"/>
            <a:ext cx="10515600" cy="4846320"/>
          </a:xfrm>
          <a:prstGeom prst="rect">
            <a:avLst/>
          </a:prstGeom>
          <a:noFill/>
          <a:ln/>
        </p:spPr>
        <p:txBody>
          <a:bodyPr wrap="square" lIns="0" tIns="0" rIns="0" bIns="0" rtlCol="0" anchor="ctr"/>
          <a:lstStyle/>
          <a:p>
            <a:pPr marL="342900" indent="-342900">
              <a:spcAft>
                <a:spcPts val="1000"/>
              </a:spcAft>
              <a:buSzPct val="100000"/>
              <a:buChar char="•"/>
            </a:pPr>
            <a:r>
              <a:rPr lang="en-US" sz="1800" dirty="0">
                <a:solidFill>
                  <a:srgbClr val="333333"/>
                </a:solidFill>
                <a:latin typeface="Calibri" pitchFamily="34" charset="0"/>
                <a:ea typeface="Calibri" pitchFamily="34" charset="-122"/>
                <a:cs typeface="Calibri" pitchFamily="34" charset="-120"/>
              </a:rPr>
              <a:t>Ensure that questions are relevant to the position on offer.</a:t>
            </a:r>
            <a:endParaRPr lang="en-US" sz="1800" dirty="0"/>
          </a:p>
          <a:p>
            <a:pPr marL="342900" indent="-342900">
              <a:spcAft>
                <a:spcPts val="1000"/>
              </a:spcAft>
              <a:buSzPct val="100000"/>
              <a:buChar char="•"/>
            </a:pPr>
            <a:r>
              <a:rPr lang="en-US" sz="1800" dirty="0">
                <a:solidFill>
                  <a:srgbClr val="333333"/>
                </a:solidFill>
                <a:latin typeface="Calibri" pitchFamily="34" charset="0"/>
                <a:ea typeface="Calibri" pitchFamily="34" charset="-122"/>
                <a:cs typeface="Calibri" pitchFamily="34" charset="-120"/>
              </a:rPr>
              <a:t>Verify information already received:</a:t>
            </a:r>
            <a:endParaRPr lang="en-US" sz="1800" dirty="0"/>
          </a:p>
          <a:p>
            <a:pPr lvl="1" marL="508000" indent="-254000">
              <a:spcAft>
                <a:spcPts val="1000"/>
              </a:spcAft>
              <a:buSzPct val="100000"/>
              <a:buChar char="▪"/>
            </a:pPr>
            <a:r>
              <a:rPr lang="en-US" sz="1800" dirty="0">
                <a:solidFill>
                  <a:srgbClr val="333333"/>
                </a:solidFill>
                <a:latin typeface="Calibri" pitchFamily="34" charset="0"/>
                <a:ea typeface="Calibri" pitchFamily="34" charset="-122"/>
                <a:cs typeface="Calibri" pitchFamily="34" charset="-120"/>
              </a:rPr>
              <a:t>Qualifications</a:t>
            </a:r>
            <a:endParaRPr lang="en-US" sz="1800" dirty="0"/>
          </a:p>
          <a:p>
            <a:pPr lvl="1" marL="508000" indent="-254000">
              <a:spcAft>
                <a:spcPts val="1000"/>
              </a:spcAft>
              <a:buSzPct val="100000"/>
              <a:buChar char="▪"/>
            </a:pPr>
            <a:r>
              <a:rPr lang="en-US" sz="1800" dirty="0">
                <a:solidFill>
                  <a:srgbClr val="333333"/>
                </a:solidFill>
                <a:latin typeface="Calibri" pitchFamily="34" charset="0"/>
                <a:ea typeface="Calibri" pitchFamily="34" charset="-122"/>
                <a:cs typeface="Calibri" pitchFamily="34" charset="-120"/>
              </a:rPr>
              <a:t>Length of Service</a:t>
            </a:r>
            <a:endParaRPr lang="en-US" sz="1800" dirty="0"/>
          </a:p>
          <a:p>
            <a:pPr lvl="1" marL="508000" indent="-254000">
              <a:spcAft>
                <a:spcPts val="1000"/>
              </a:spcAft>
              <a:buSzPct val="100000"/>
              <a:buChar char="▪"/>
            </a:pPr>
            <a:r>
              <a:rPr lang="en-US" sz="1800" dirty="0">
                <a:solidFill>
                  <a:srgbClr val="333333"/>
                </a:solidFill>
                <a:latin typeface="Calibri" pitchFamily="34" charset="0"/>
                <a:ea typeface="Calibri" pitchFamily="34" charset="-122"/>
                <a:cs typeface="Calibri" pitchFamily="34" charset="-120"/>
              </a:rPr>
              <a:t>Duties</a:t>
            </a:r>
            <a:endParaRPr lang="en-US" sz="1800" dirty="0"/>
          </a:p>
          <a:p>
            <a:pPr lvl="1" marL="508000" indent="-254000">
              <a:spcAft>
                <a:spcPts val="1000"/>
              </a:spcAft>
              <a:buSzPct val="100000"/>
              <a:buChar char="▪"/>
            </a:pPr>
            <a:r>
              <a:rPr lang="en-US" sz="1800" dirty="0">
                <a:solidFill>
                  <a:srgbClr val="333333"/>
                </a:solidFill>
                <a:latin typeface="Calibri" pitchFamily="34" charset="0"/>
                <a:ea typeface="Calibri" pitchFamily="34" charset="-122"/>
                <a:cs typeface="Calibri" pitchFamily="34" charset="-120"/>
              </a:rPr>
              <a:t>Responsibilities</a:t>
            </a:r>
            <a:endParaRPr lang="en-US" sz="1800" dirty="0"/>
          </a:p>
          <a:p>
            <a:pPr marL="342900" indent="-342900">
              <a:spcAft>
                <a:spcPts val="1000"/>
              </a:spcAft>
              <a:buSzPct val="100000"/>
              <a:buChar char="•"/>
            </a:pPr>
            <a:r>
              <a:rPr lang="en-US" sz="1800" dirty="0">
                <a:solidFill>
                  <a:srgbClr val="333333"/>
                </a:solidFill>
                <a:latin typeface="Calibri" pitchFamily="34" charset="0"/>
                <a:ea typeface="Calibri" pitchFamily="34" charset="-122"/>
                <a:cs typeface="Calibri" pitchFamily="34" charset="-120"/>
              </a:rPr>
              <a:t>Look for factual information.</a:t>
            </a:r>
            <a:endParaRPr lang="en-US" sz="1800" dirty="0"/>
          </a:p>
        </p:txBody>
      </p:sp>
      <p:sp>
        <p:nvSpPr>
          <p:cNvPr id="4" name="Text 2"/>
          <p:cNvSpPr txBox="1"/>
          <p:nvPr/>
        </p:nvSpPr>
        <p:spPr>
          <a:xfrm>
            <a:off x="457200" y="6492240"/>
            <a:ext cx="7772400" cy="274320"/>
          </a:xfrm>
          <a:prstGeom prst="rect">
            <a:avLst/>
          </a:prstGeom>
          <a:noFill/>
          <a:ln/>
        </p:spPr>
        <p:txBody>
          <a:bodyPr wrap="square" lIns="0" tIns="0" rIns="0" bIns="0" rtlCol="0" anchor="ctr"/>
          <a:lstStyle/>
          <a:p>
            <a:pPr indent="0" marL="0">
              <a:buNone/>
            </a:pPr>
            <a:r>
              <a:rPr lang="en-US" sz="1000" dirty="0">
                <a:solidFill>
                  <a:srgbClr val="A9ADB4"/>
                </a:solidFill>
                <a:latin typeface="Calibri" pitchFamily="34" charset="0"/>
                <a:ea typeface="Calibri" pitchFamily="34" charset="-122"/>
                <a:cs typeface="Calibri" pitchFamily="34" charset="-120"/>
              </a:rPr>
              <a:t>HopeBuilds: Dynamic Business Development Program (DBDP)</a:t>
            </a:r>
            <a:endParaRPr lang="en-US" sz="1000" dirty="0"/>
          </a:p>
        </p:txBody>
      </p:sp>
      <p:sp>
        <p:nvSpPr>
          <p:cNvPr id="5" name="Text 3"/>
          <p:cNvSpPr txBox="1"/>
          <p:nvPr/>
        </p:nvSpPr>
        <p:spPr>
          <a:xfrm>
            <a:off x="9601200" y="6492240"/>
            <a:ext cx="2103120" cy="274320"/>
          </a:xfrm>
          <a:prstGeom prst="rect">
            <a:avLst/>
          </a:prstGeom>
          <a:noFill/>
          <a:ln/>
        </p:spPr>
        <p:txBody>
          <a:bodyPr wrap="square" lIns="0" tIns="0" rIns="0" bIns="0" rtlCol="0" anchor="ctr"/>
          <a:lstStyle/>
          <a:p>
            <a:pPr algn="r" indent="0" marL="0">
              <a:buNone/>
            </a:pPr>
            <a:r>
              <a:rPr lang="en-US" sz="1000" dirty="0">
                <a:solidFill>
                  <a:srgbClr val="A9ADB4"/>
                </a:solidFill>
                <a:latin typeface="Calibri" pitchFamily="34" charset="0"/>
                <a:ea typeface="Calibri" pitchFamily="34" charset="-122"/>
                <a:cs typeface="Calibri" pitchFamily="34" charset="-120"/>
              </a:rPr>
              <a:t>Week 5</a:t>
            </a:r>
            <a:endParaRPr lang="en-US" sz="10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11064240" cy="640080"/>
          </a:xfrm>
          <a:prstGeom prst="rect">
            <a:avLst/>
          </a:prstGeom>
          <a:noFill/>
          <a:ln/>
        </p:spPr>
        <p:txBody>
          <a:bodyPr wrap="square" lIns="0" tIns="0" rIns="0" bIns="0" rtlCol="0" anchor="ctr"/>
          <a:lstStyle/>
          <a:p>
            <a:pPr indent="0" marL="0">
              <a:buNone/>
            </a:pPr>
            <a:r>
              <a:rPr lang="en-US" sz="2700" b="1" dirty="0">
                <a:solidFill>
                  <a:srgbClr val="1B3B6F"/>
                </a:solidFill>
                <a:latin typeface="Georgia" pitchFamily="34" charset="0"/>
                <a:ea typeface="Georgia" pitchFamily="34" charset="-122"/>
                <a:cs typeface="Georgia" pitchFamily="34" charset="-120"/>
              </a:rPr>
              <a:t>Data Collection</a:t>
            </a:r>
            <a:endParaRPr lang="en-US" sz="2700" dirty="0"/>
          </a:p>
        </p:txBody>
      </p:sp>
      <p:sp>
        <p:nvSpPr>
          <p:cNvPr id="3" name="Text 1"/>
          <p:cNvSpPr txBox="1"/>
          <p:nvPr/>
        </p:nvSpPr>
        <p:spPr>
          <a:xfrm>
            <a:off x="731520" y="1645920"/>
            <a:ext cx="10515600" cy="4846320"/>
          </a:xfrm>
          <a:prstGeom prst="rect">
            <a:avLst/>
          </a:prstGeom>
          <a:noFill/>
          <a:ln/>
        </p:spPr>
        <p:txBody>
          <a:bodyPr wrap="square" lIns="0" tIns="0" rIns="0" bIns="0" rtlCol="0" anchor="ctr"/>
          <a:lstStyle/>
          <a:p>
            <a:pPr marL="342900" indent="-342900">
              <a:spcAft>
                <a:spcPts val="1200"/>
              </a:spcAft>
              <a:buSzPct val="100000"/>
              <a:buChar char="•"/>
            </a:pPr>
            <a:r>
              <a:rPr lang="en-US" sz="1800" dirty="0">
                <a:solidFill>
                  <a:srgbClr val="333333"/>
                </a:solidFill>
                <a:latin typeface="Calibri" pitchFamily="34" charset="0"/>
                <a:ea typeface="Calibri" pitchFamily="34" charset="-122"/>
                <a:cs typeface="Calibri" pitchFamily="34" charset="-120"/>
              </a:rPr>
              <a:t>Establish a rapport with the Human Resources staff and explain the purpose of the reference check.</a:t>
            </a:r>
            <a:endParaRPr lang="en-US" sz="1800" dirty="0"/>
          </a:p>
          <a:p>
            <a:pPr marL="342900" indent="-342900">
              <a:spcAft>
                <a:spcPts val="1200"/>
              </a:spcAft>
              <a:buSzPct val="100000"/>
              <a:buChar char="•"/>
            </a:pPr>
            <a:r>
              <a:rPr lang="en-US" sz="1800" dirty="0">
                <a:solidFill>
                  <a:srgbClr val="333333"/>
                </a:solidFill>
                <a:latin typeface="Calibri" pitchFamily="34" charset="0"/>
                <a:ea typeface="Calibri" pitchFamily="34" charset="-122"/>
                <a:cs typeface="Calibri" pitchFamily="34" charset="-120"/>
              </a:rPr>
              <a:t>Ensure that you follow pre-set questions.</a:t>
            </a:r>
            <a:endParaRPr lang="en-US" sz="1800" dirty="0"/>
          </a:p>
          <a:p>
            <a:pPr marL="342900" indent="-342900">
              <a:spcAft>
                <a:spcPts val="1200"/>
              </a:spcAft>
              <a:buSzPct val="100000"/>
              <a:buChar char="•"/>
            </a:pPr>
            <a:r>
              <a:rPr lang="en-US" sz="1800" dirty="0">
                <a:solidFill>
                  <a:srgbClr val="333333"/>
                </a:solidFill>
                <a:latin typeface="Calibri" pitchFamily="34" charset="0"/>
                <a:ea typeface="Calibri" pitchFamily="34" charset="-122"/>
                <a:cs typeface="Calibri" pitchFamily="34" charset="-120"/>
              </a:rPr>
              <a:t>Keep to the facts.</a:t>
            </a:r>
            <a:endParaRPr lang="en-US" sz="1800" dirty="0"/>
          </a:p>
          <a:p>
            <a:pPr marL="342900" indent="-342900">
              <a:spcAft>
                <a:spcPts val="1200"/>
              </a:spcAft>
              <a:buSzPct val="100000"/>
              <a:buChar char="•"/>
            </a:pPr>
            <a:r>
              <a:rPr lang="en-US" sz="1800" dirty="0">
                <a:solidFill>
                  <a:srgbClr val="333333"/>
                </a:solidFill>
                <a:latin typeface="Calibri" pitchFamily="34" charset="0"/>
                <a:ea typeface="Calibri" pitchFamily="34" charset="-122"/>
                <a:cs typeface="Calibri" pitchFamily="34" charset="-120"/>
              </a:rPr>
              <a:t>Be alert to the responses given by the Human Resources staff.</a:t>
            </a:r>
            <a:endParaRPr lang="en-US" sz="1800" dirty="0"/>
          </a:p>
          <a:p>
            <a:pPr marL="342900" indent="-342900">
              <a:spcAft>
                <a:spcPts val="1200"/>
              </a:spcAft>
              <a:buSzPct val="100000"/>
              <a:buChar char="•"/>
            </a:pPr>
            <a:r>
              <a:rPr lang="en-US" sz="1800" dirty="0">
                <a:solidFill>
                  <a:srgbClr val="333333"/>
                </a:solidFill>
                <a:latin typeface="Calibri" pitchFamily="34" charset="0"/>
                <a:ea typeface="Calibri" pitchFamily="34" charset="-122"/>
                <a:cs typeface="Calibri" pitchFamily="34" charset="-120"/>
              </a:rPr>
              <a:t>Document all answers.</a:t>
            </a:r>
            <a:endParaRPr lang="en-US" sz="1800" dirty="0"/>
          </a:p>
        </p:txBody>
      </p:sp>
      <p:sp>
        <p:nvSpPr>
          <p:cNvPr id="4" name="Text 2"/>
          <p:cNvSpPr txBox="1"/>
          <p:nvPr/>
        </p:nvSpPr>
        <p:spPr>
          <a:xfrm>
            <a:off x="457200" y="6492240"/>
            <a:ext cx="7772400" cy="274320"/>
          </a:xfrm>
          <a:prstGeom prst="rect">
            <a:avLst/>
          </a:prstGeom>
          <a:noFill/>
          <a:ln/>
        </p:spPr>
        <p:txBody>
          <a:bodyPr wrap="square" lIns="0" tIns="0" rIns="0" bIns="0" rtlCol="0" anchor="ctr"/>
          <a:lstStyle/>
          <a:p>
            <a:pPr indent="0" marL="0">
              <a:buNone/>
            </a:pPr>
            <a:r>
              <a:rPr lang="en-US" sz="1000" dirty="0">
                <a:solidFill>
                  <a:srgbClr val="A9ADB4"/>
                </a:solidFill>
                <a:latin typeface="Calibri" pitchFamily="34" charset="0"/>
                <a:ea typeface="Calibri" pitchFamily="34" charset="-122"/>
                <a:cs typeface="Calibri" pitchFamily="34" charset="-120"/>
              </a:rPr>
              <a:t>HopeBuilds: Dynamic Business Development Program (DBDP)</a:t>
            </a:r>
            <a:endParaRPr lang="en-US" sz="1000" dirty="0"/>
          </a:p>
        </p:txBody>
      </p:sp>
      <p:sp>
        <p:nvSpPr>
          <p:cNvPr id="5" name="Text 3"/>
          <p:cNvSpPr txBox="1"/>
          <p:nvPr/>
        </p:nvSpPr>
        <p:spPr>
          <a:xfrm>
            <a:off x="9601200" y="6492240"/>
            <a:ext cx="2103120" cy="274320"/>
          </a:xfrm>
          <a:prstGeom prst="rect">
            <a:avLst/>
          </a:prstGeom>
          <a:noFill/>
          <a:ln/>
        </p:spPr>
        <p:txBody>
          <a:bodyPr wrap="square" lIns="0" tIns="0" rIns="0" bIns="0" rtlCol="0" anchor="ctr"/>
          <a:lstStyle/>
          <a:p>
            <a:pPr algn="r" indent="0" marL="0">
              <a:buNone/>
            </a:pPr>
            <a:r>
              <a:rPr lang="en-US" sz="1000" dirty="0">
                <a:solidFill>
                  <a:srgbClr val="A9ADB4"/>
                </a:solidFill>
                <a:latin typeface="Calibri" pitchFamily="34" charset="0"/>
                <a:ea typeface="Calibri" pitchFamily="34" charset="-122"/>
                <a:cs typeface="Calibri" pitchFamily="34" charset="-120"/>
              </a:rPr>
              <a:t>Week 5</a:t>
            </a:r>
            <a:endParaRPr lang="en-US" sz="10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11064240" cy="640080"/>
          </a:xfrm>
          <a:prstGeom prst="rect">
            <a:avLst/>
          </a:prstGeom>
          <a:noFill/>
          <a:ln/>
        </p:spPr>
        <p:txBody>
          <a:bodyPr wrap="square" lIns="0" tIns="0" rIns="0" bIns="0" rtlCol="0" anchor="ctr"/>
          <a:lstStyle/>
          <a:p>
            <a:pPr indent="0" marL="0">
              <a:buNone/>
            </a:pPr>
            <a:r>
              <a:rPr lang="en-US" sz="2700" b="1" dirty="0">
                <a:solidFill>
                  <a:srgbClr val="1B3B6F"/>
                </a:solidFill>
                <a:latin typeface="Georgia" pitchFamily="34" charset="0"/>
                <a:ea typeface="Georgia" pitchFamily="34" charset="-122"/>
                <a:cs typeface="Georgia" pitchFamily="34" charset="-120"/>
              </a:rPr>
              <a:t>Interpretation</a:t>
            </a:r>
            <a:endParaRPr lang="en-US" sz="2700" dirty="0"/>
          </a:p>
        </p:txBody>
      </p:sp>
      <p:sp>
        <p:nvSpPr>
          <p:cNvPr id="3" name="Text 1"/>
          <p:cNvSpPr txBox="1"/>
          <p:nvPr/>
        </p:nvSpPr>
        <p:spPr>
          <a:xfrm>
            <a:off x="731520" y="1828800"/>
            <a:ext cx="10515600" cy="4846320"/>
          </a:xfrm>
          <a:prstGeom prst="rect">
            <a:avLst/>
          </a:prstGeom>
          <a:noFill/>
          <a:ln/>
        </p:spPr>
        <p:txBody>
          <a:bodyPr wrap="square" lIns="0" tIns="0" rIns="0" bIns="0" rtlCol="0" anchor="ctr"/>
          <a:lstStyle/>
          <a:p>
            <a:pPr marL="342900" indent="-342900">
              <a:spcAft>
                <a:spcPts val="1800"/>
              </a:spcAft>
              <a:buSzPct val="100000"/>
              <a:buChar char="•"/>
            </a:pPr>
            <a:r>
              <a:rPr lang="en-US" sz="2000" dirty="0">
                <a:solidFill>
                  <a:srgbClr val="333333"/>
                </a:solidFill>
                <a:latin typeface="Calibri" pitchFamily="34" charset="0"/>
                <a:ea typeface="Calibri" pitchFamily="34" charset="-122"/>
                <a:cs typeface="Calibri" pitchFamily="34" charset="-120"/>
              </a:rPr>
              <a:t>Be careful not to accept all information at face value.</a:t>
            </a:r>
            <a:endParaRPr lang="en-US" sz="2000" dirty="0"/>
          </a:p>
          <a:p>
            <a:pPr marL="342900" indent="-342900">
              <a:spcAft>
                <a:spcPts val="1800"/>
              </a:spcAft>
              <a:buSzPct val="100000"/>
              <a:buChar char="•"/>
            </a:pPr>
            <a:r>
              <a:rPr lang="en-US" sz="2000" dirty="0">
                <a:solidFill>
                  <a:srgbClr val="333333"/>
                </a:solidFill>
                <a:latin typeface="Calibri" pitchFamily="34" charset="0"/>
                <a:ea typeface="Calibri" pitchFamily="34" charset="-122"/>
                <a:cs typeface="Calibri" pitchFamily="34" charset="-120"/>
              </a:rPr>
              <a:t>Use the information in conjunction with that gathered from other sources to evaluate the candidate.</a:t>
            </a:r>
            <a:endParaRPr lang="en-US" sz="2000" dirty="0"/>
          </a:p>
          <a:p>
            <a:pPr marL="342900" indent="-342900">
              <a:spcAft>
                <a:spcPts val="1800"/>
              </a:spcAft>
              <a:buSzPct val="100000"/>
              <a:buChar char="•"/>
            </a:pPr>
            <a:r>
              <a:rPr lang="en-US" sz="2000" dirty="0">
                <a:solidFill>
                  <a:srgbClr val="333333"/>
                </a:solidFill>
                <a:latin typeface="Calibri" pitchFamily="34" charset="0"/>
                <a:ea typeface="Calibri" pitchFamily="34" charset="-122"/>
                <a:cs typeface="Calibri" pitchFamily="34" charset="-120"/>
              </a:rPr>
              <a:t>If any doubt exists, seek other references.</a:t>
            </a:r>
            <a:endParaRPr lang="en-US" sz="2000" dirty="0"/>
          </a:p>
        </p:txBody>
      </p:sp>
      <p:sp>
        <p:nvSpPr>
          <p:cNvPr id="4" name="Text 2"/>
          <p:cNvSpPr txBox="1"/>
          <p:nvPr/>
        </p:nvSpPr>
        <p:spPr>
          <a:xfrm>
            <a:off x="457200" y="6492240"/>
            <a:ext cx="7772400" cy="274320"/>
          </a:xfrm>
          <a:prstGeom prst="rect">
            <a:avLst/>
          </a:prstGeom>
          <a:noFill/>
          <a:ln/>
        </p:spPr>
        <p:txBody>
          <a:bodyPr wrap="square" lIns="0" tIns="0" rIns="0" bIns="0" rtlCol="0" anchor="ctr"/>
          <a:lstStyle/>
          <a:p>
            <a:pPr indent="0" marL="0">
              <a:buNone/>
            </a:pPr>
            <a:r>
              <a:rPr lang="en-US" sz="1000" dirty="0">
                <a:solidFill>
                  <a:srgbClr val="A9ADB4"/>
                </a:solidFill>
                <a:latin typeface="Calibri" pitchFamily="34" charset="0"/>
                <a:ea typeface="Calibri" pitchFamily="34" charset="-122"/>
                <a:cs typeface="Calibri" pitchFamily="34" charset="-120"/>
              </a:rPr>
              <a:t>HopeBuilds: Dynamic Business Development Program (DBDP)</a:t>
            </a:r>
            <a:endParaRPr lang="en-US" sz="1000" dirty="0"/>
          </a:p>
        </p:txBody>
      </p:sp>
      <p:sp>
        <p:nvSpPr>
          <p:cNvPr id="5" name="Text 3"/>
          <p:cNvSpPr txBox="1"/>
          <p:nvPr/>
        </p:nvSpPr>
        <p:spPr>
          <a:xfrm>
            <a:off x="9601200" y="6492240"/>
            <a:ext cx="2103120" cy="274320"/>
          </a:xfrm>
          <a:prstGeom prst="rect">
            <a:avLst/>
          </a:prstGeom>
          <a:noFill/>
          <a:ln/>
        </p:spPr>
        <p:txBody>
          <a:bodyPr wrap="square" lIns="0" tIns="0" rIns="0" bIns="0" rtlCol="0" anchor="ctr"/>
          <a:lstStyle/>
          <a:p>
            <a:pPr algn="r" indent="0" marL="0">
              <a:buNone/>
            </a:pPr>
            <a:r>
              <a:rPr lang="en-US" sz="1000" dirty="0">
                <a:solidFill>
                  <a:srgbClr val="A9ADB4"/>
                </a:solidFill>
                <a:latin typeface="Calibri" pitchFamily="34" charset="0"/>
                <a:ea typeface="Calibri" pitchFamily="34" charset="-122"/>
                <a:cs typeface="Calibri" pitchFamily="34" charset="-120"/>
              </a:rPr>
              <a:t>Week 5</a:t>
            </a:r>
            <a:endParaRPr lang="en-US" sz="10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11064240" cy="640080"/>
          </a:xfrm>
          <a:prstGeom prst="rect">
            <a:avLst/>
          </a:prstGeom>
          <a:noFill/>
          <a:ln/>
        </p:spPr>
        <p:txBody>
          <a:bodyPr wrap="square" lIns="0" tIns="0" rIns="0" bIns="0" rtlCol="0" anchor="ctr"/>
          <a:lstStyle/>
          <a:p>
            <a:pPr indent="0" marL="0">
              <a:buNone/>
            </a:pPr>
            <a:r>
              <a:rPr lang="en-US" sz="2700" b="1" dirty="0">
                <a:solidFill>
                  <a:srgbClr val="1B3B6F"/>
                </a:solidFill>
                <a:latin typeface="Georgia" pitchFamily="34" charset="0"/>
                <a:ea typeface="Georgia" pitchFamily="34" charset="-122"/>
                <a:cs typeface="Georgia" pitchFamily="34" charset="-120"/>
              </a:rPr>
              <a:t>Checking References — Key Points</a:t>
            </a:r>
            <a:endParaRPr lang="en-US" sz="2700" dirty="0"/>
          </a:p>
        </p:txBody>
      </p:sp>
      <p:sp>
        <p:nvSpPr>
          <p:cNvPr id="3" name="Text 1"/>
          <p:cNvSpPr txBox="1"/>
          <p:nvPr/>
        </p:nvSpPr>
        <p:spPr>
          <a:xfrm>
            <a:off x="731520" y="1645920"/>
            <a:ext cx="10515600" cy="4846320"/>
          </a:xfrm>
          <a:prstGeom prst="rect">
            <a:avLst/>
          </a:prstGeom>
          <a:noFill/>
          <a:ln/>
        </p:spPr>
        <p:txBody>
          <a:bodyPr wrap="square" lIns="0" tIns="0" rIns="0" bIns="0" rtlCol="0" anchor="ctr"/>
          <a:lstStyle/>
          <a:p>
            <a:pPr marL="342900" indent="-342900">
              <a:spcAft>
                <a:spcPts val="1400"/>
              </a:spcAft>
              <a:buSzPct val="100000"/>
              <a:buChar char="•"/>
            </a:pPr>
            <a:r>
              <a:rPr lang="en-US" sz="1900" dirty="0">
                <a:solidFill>
                  <a:srgbClr val="333333"/>
                </a:solidFill>
                <a:latin typeface="Calibri" pitchFamily="34" charset="0"/>
                <a:ea typeface="Calibri" pitchFamily="34" charset="-122"/>
                <a:cs typeface="Calibri" pitchFamily="34" charset="-120"/>
              </a:rPr>
              <a:t>Be consistent.</a:t>
            </a:r>
            <a:endParaRPr lang="en-US" sz="1900" dirty="0"/>
          </a:p>
          <a:p>
            <a:pPr marL="342900" indent="-342900">
              <a:spcAft>
                <a:spcPts val="1400"/>
              </a:spcAft>
              <a:buSzPct val="100000"/>
              <a:buChar char="•"/>
            </a:pPr>
            <a:r>
              <a:rPr lang="en-US" sz="1900" dirty="0">
                <a:solidFill>
                  <a:srgbClr val="333333"/>
                </a:solidFill>
                <a:latin typeface="Calibri" pitchFamily="34" charset="0"/>
                <a:ea typeface="Calibri" pitchFamily="34" charset="-122"/>
                <a:cs typeface="Calibri" pitchFamily="34" charset="-120"/>
              </a:rPr>
              <a:t>Ask the same questions about each applicant.</a:t>
            </a:r>
            <a:endParaRPr lang="en-US" sz="1900" dirty="0"/>
          </a:p>
          <a:p>
            <a:pPr marL="342900" indent="-342900">
              <a:spcAft>
                <a:spcPts val="1400"/>
              </a:spcAft>
              <a:buSzPct val="100000"/>
              <a:buChar char="•"/>
            </a:pPr>
            <a:r>
              <a:rPr lang="en-US" sz="1900" dirty="0">
                <a:solidFill>
                  <a:srgbClr val="333333"/>
                </a:solidFill>
                <a:latin typeface="Calibri" pitchFamily="34" charset="0"/>
                <a:ea typeface="Calibri" pitchFamily="34" charset="-122"/>
                <a:cs typeface="Calibri" pitchFamily="34" charset="-120"/>
              </a:rPr>
              <a:t>Ask questions relating to the candidate's ability to perform the job.</a:t>
            </a:r>
            <a:endParaRPr lang="en-US" sz="1900" dirty="0"/>
          </a:p>
          <a:p>
            <a:pPr marL="342900" indent="-342900">
              <a:spcAft>
                <a:spcPts val="1400"/>
              </a:spcAft>
              <a:buSzPct val="100000"/>
              <a:buChar char="•"/>
            </a:pPr>
            <a:r>
              <a:rPr lang="en-US" sz="1900" dirty="0">
                <a:solidFill>
                  <a:srgbClr val="333333"/>
                </a:solidFill>
                <a:latin typeface="Calibri" pitchFamily="34" charset="0"/>
                <a:ea typeface="Calibri" pitchFamily="34" charset="-122"/>
                <a:cs typeface="Calibri" pitchFamily="34" charset="-120"/>
              </a:rPr>
              <a:t>Cross-check references from several sources.</a:t>
            </a:r>
            <a:endParaRPr lang="en-US" sz="1900" dirty="0"/>
          </a:p>
          <a:p>
            <a:pPr marL="342900" indent="-342900">
              <a:spcAft>
                <a:spcPts val="1400"/>
              </a:spcAft>
              <a:buSzPct val="100000"/>
              <a:buChar char="•"/>
            </a:pPr>
            <a:r>
              <a:rPr lang="en-US" sz="1900" dirty="0">
                <a:solidFill>
                  <a:srgbClr val="333333"/>
                </a:solidFill>
                <a:latin typeface="Calibri" pitchFamily="34" charset="0"/>
                <a:ea typeface="Calibri" pitchFamily="34" charset="-122"/>
                <a:cs typeface="Calibri" pitchFamily="34" charset="-120"/>
              </a:rPr>
              <a:t>Document all information received.</a:t>
            </a:r>
            <a:endParaRPr lang="en-US" sz="1900" dirty="0"/>
          </a:p>
        </p:txBody>
      </p:sp>
      <p:sp>
        <p:nvSpPr>
          <p:cNvPr id="4" name="Text 2"/>
          <p:cNvSpPr txBox="1"/>
          <p:nvPr/>
        </p:nvSpPr>
        <p:spPr>
          <a:xfrm>
            <a:off x="457200" y="6492240"/>
            <a:ext cx="7772400" cy="274320"/>
          </a:xfrm>
          <a:prstGeom prst="rect">
            <a:avLst/>
          </a:prstGeom>
          <a:noFill/>
          <a:ln/>
        </p:spPr>
        <p:txBody>
          <a:bodyPr wrap="square" lIns="0" tIns="0" rIns="0" bIns="0" rtlCol="0" anchor="ctr"/>
          <a:lstStyle/>
          <a:p>
            <a:pPr indent="0" marL="0">
              <a:buNone/>
            </a:pPr>
            <a:r>
              <a:rPr lang="en-US" sz="1000" dirty="0">
                <a:solidFill>
                  <a:srgbClr val="A9ADB4"/>
                </a:solidFill>
                <a:latin typeface="Calibri" pitchFamily="34" charset="0"/>
                <a:ea typeface="Calibri" pitchFamily="34" charset="-122"/>
                <a:cs typeface="Calibri" pitchFamily="34" charset="-120"/>
              </a:rPr>
              <a:t>HopeBuilds: Dynamic Business Development Program (DBDP)</a:t>
            </a:r>
            <a:endParaRPr lang="en-US" sz="1000" dirty="0"/>
          </a:p>
        </p:txBody>
      </p:sp>
      <p:sp>
        <p:nvSpPr>
          <p:cNvPr id="5" name="Text 3"/>
          <p:cNvSpPr txBox="1"/>
          <p:nvPr/>
        </p:nvSpPr>
        <p:spPr>
          <a:xfrm>
            <a:off x="9601200" y="6492240"/>
            <a:ext cx="2103120" cy="274320"/>
          </a:xfrm>
          <a:prstGeom prst="rect">
            <a:avLst/>
          </a:prstGeom>
          <a:noFill/>
          <a:ln/>
        </p:spPr>
        <p:txBody>
          <a:bodyPr wrap="square" lIns="0" tIns="0" rIns="0" bIns="0" rtlCol="0" anchor="ctr"/>
          <a:lstStyle/>
          <a:p>
            <a:pPr algn="r" indent="0" marL="0">
              <a:buNone/>
            </a:pPr>
            <a:r>
              <a:rPr lang="en-US" sz="1000" dirty="0">
                <a:solidFill>
                  <a:srgbClr val="A9ADB4"/>
                </a:solidFill>
                <a:latin typeface="Calibri" pitchFamily="34" charset="0"/>
                <a:ea typeface="Calibri" pitchFamily="34" charset="-122"/>
                <a:cs typeface="Calibri" pitchFamily="34" charset="-120"/>
              </a:rPr>
              <a:t>Week 5</a:t>
            </a:r>
            <a:endParaRPr lang="en-US" sz="10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1B3B6F"/>
        </a:solidFill>
      </p:bgPr>
    </p:bg>
    <p:spTree>
      <p:nvGrpSpPr>
        <p:cNvPr id="1" name=""/>
        <p:cNvGrpSpPr/>
        <p:nvPr/>
      </p:nvGrpSpPr>
      <p:grpSpPr>
        <a:xfrm>
          <a:off x="0" y="0"/>
          <a:ext cx="0" cy="0"/>
          <a:chOff x="0" y="0"/>
          <a:chExt cx="0" cy="0"/>
        </a:xfrm>
      </p:grpSpPr>
      <p:sp>
        <p:nvSpPr>
          <p:cNvPr id="2" name="Text 0"/>
          <p:cNvSpPr txBox="1"/>
          <p:nvPr/>
        </p:nvSpPr>
        <p:spPr>
          <a:xfrm>
            <a:off x="731520" y="2743200"/>
            <a:ext cx="10698480" cy="1371600"/>
          </a:xfrm>
          <a:prstGeom prst="rect">
            <a:avLst/>
          </a:prstGeom>
          <a:noFill/>
          <a:ln/>
        </p:spPr>
        <p:txBody>
          <a:bodyPr wrap="square" lIns="0" tIns="0" rIns="0" bIns="0" rtlCol="0" anchor="ctr"/>
          <a:lstStyle/>
          <a:p>
            <a:pPr algn="ctr" indent="0" marL="0">
              <a:buNone/>
            </a:pPr>
            <a:r>
              <a:rPr lang="en-US" sz="3600" b="1" dirty="0">
                <a:solidFill>
                  <a:srgbClr val="FFFFFF"/>
                </a:solidFill>
                <a:latin typeface="Georgia" pitchFamily="34" charset="0"/>
                <a:ea typeface="Georgia" pitchFamily="34" charset="-122"/>
                <a:cs typeface="Georgia" pitchFamily="34" charset="-120"/>
              </a:rPr>
              <a:t>New Employee Orientation</a:t>
            </a:r>
            <a:endParaRPr lang="en-US" sz="3600" dirty="0"/>
          </a:p>
        </p:txBody>
      </p:sp>
      <p:sp>
        <p:nvSpPr>
          <p:cNvPr id="3" name="Text 1"/>
          <p:cNvSpPr txBox="1"/>
          <p:nvPr/>
        </p:nvSpPr>
        <p:spPr>
          <a:xfrm>
            <a:off x="457200" y="6492240"/>
            <a:ext cx="7772400" cy="274320"/>
          </a:xfrm>
          <a:prstGeom prst="rect">
            <a:avLst/>
          </a:prstGeom>
          <a:noFill/>
          <a:ln/>
        </p:spPr>
        <p:txBody>
          <a:bodyPr wrap="square" lIns="0" tIns="0" rIns="0" bIns="0" rtlCol="0" anchor="ctr"/>
          <a:lstStyle/>
          <a:p>
            <a:pPr indent="0" marL="0">
              <a:buNone/>
            </a:pPr>
            <a:r>
              <a:rPr lang="en-US" sz="1000" dirty="0">
                <a:solidFill>
                  <a:srgbClr val="A9ADB4"/>
                </a:solidFill>
                <a:latin typeface="Calibri" pitchFamily="34" charset="0"/>
                <a:ea typeface="Calibri" pitchFamily="34" charset="-122"/>
                <a:cs typeface="Calibri" pitchFamily="34" charset="-120"/>
              </a:rPr>
              <a:t>HopeBuilds: Dynamic Business Development Program (DBDP)</a:t>
            </a:r>
            <a:endParaRPr lang="en-US" sz="1000" dirty="0"/>
          </a:p>
        </p:txBody>
      </p:sp>
      <p:sp>
        <p:nvSpPr>
          <p:cNvPr id="4" name="Text 2"/>
          <p:cNvSpPr txBox="1"/>
          <p:nvPr/>
        </p:nvSpPr>
        <p:spPr>
          <a:xfrm>
            <a:off x="9601200" y="6492240"/>
            <a:ext cx="2103120" cy="274320"/>
          </a:xfrm>
          <a:prstGeom prst="rect">
            <a:avLst/>
          </a:prstGeom>
          <a:noFill/>
          <a:ln/>
        </p:spPr>
        <p:txBody>
          <a:bodyPr wrap="square" lIns="0" tIns="0" rIns="0" bIns="0" rtlCol="0" anchor="ctr"/>
          <a:lstStyle/>
          <a:p>
            <a:pPr algn="r" indent="0" marL="0">
              <a:buNone/>
            </a:pPr>
            <a:r>
              <a:rPr lang="en-US" sz="1000" dirty="0">
                <a:solidFill>
                  <a:srgbClr val="A9ADB4"/>
                </a:solidFill>
                <a:latin typeface="Calibri" pitchFamily="34" charset="0"/>
                <a:ea typeface="Calibri" pitchFamily="34" charset="-122"/>
                <a:cs typeface="Calibri" pitchFamily="34" charset="-120"/>
              </a:rPr>
              <a:t>Week 5</a:t>
            </a:r>
            <a:endParaRPr lang="en-US" sz="10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11064240" cy="640080"/>
          </a:xfrm>
          <a:prstGeom prst="rect">
            <a:avLst/>
          </a:prstGeom>
          <a:noFill/>
          <a:ln/>
        </p:spPr>
        <p:txBody>
          <a:bodyPr wrap="square" lIns="0" tIns="0" rIns="0" bIns="0" rtlCol="0" anchor="ctr"/>
          <a:lstStyle/>
          <a:p>
            <a:pPr indent="0" marL="0">
              <a:buNone/>
            </a:pPr>
            <a:r>
              <a:rPr lang="en-US" sz="2700" b="1" dirty="0">
                <a:solidFill>
                  <a:srgbClr val="1B3B6F"/>
                </a:solidFill>
                <a:latin typeface="Georgia" pitchFamily="34" charset="0"/>
                <a:ea typeface="Georgia" pitchFamily="34" charset="-122"/>
                <a:cs typeface="Georgia" pitchFamily="34" charset="-120"/>
              </a:rPr>
              <a:t>The Recruitment Process</a:t>
            </a:r>
            <a:endParaRPr lang="en-US" sz="2700" dirty="0"/>
          </a:p>
        </p:txBody>
      </p:sp>
      <p:sp>
        <p:nvSpPr>
          <p:cNvPr id="3" name="Shape 1"/>
          <p:cNvSpPr/>
          <p:nvPr/>
        </p:nvSpPr>
        <p:spPr>
          <a:xfrm>
            <a:off x="2651760" y="1371600"/>
            <a:ext cx="6858000" cy="1414272"/>
          </a:xfrm>
          <a:prstGeom prst="roundRect">
            <a:avLst>
              <a:gd name="adj" fmla="val 3879"/>
            </a:avLst>
          </a:prstGeom>
          <a:solidFill>
            <a:srgbClr val="1B3B6F"/>
          </a:solidFill>
          <a:ln/>
        </p:spPr>
      </p:sp>
      <p:sp>
        <p:nvSpPr>
          <p:cNvPr id="4" name="Text 2"/>
          <p:cNvSpPr txBox="1"/>
          <p:nvPr/>
        </p:nvSpPr>
        <p:spPr>
          <a:xfrm>
            <a:off x="2743200" y="1371600"/>
            <a:ext cx="6675120" cy="1414272"/>
          </a:xfrm>
          <a:prstGeom prst="rect">
            <a:avLst/>
          </a:prstGeom>
          <a:noFill/>
          <a:ln/>
        </p:spPr>
        <p:txBody>
          <a:bodyPr wrap="square" lIns="0" tIns="0" rIns="0" bIns="0" rtlCol="0" anchor="ctr"/>
          <a:lstStyle/>
          <a:p>
            <a:pPr algn="ctr" indent="0" marL="0">
              <a:buNone/>
            </a:pPr>
            <a:r>
              <a:rPr lang="en-US" sz="1600" b="1" dirty="0">
                <a:solidFill>
                  <a:srgbClr val="FFFFFF"/>
                </a:solidFill>
                <a:latin typeface="Calibri" pitchFamily="34" charset="0"/>
                <a:ea typeface="Calibri" pitchFamily="34" charset="-122"/>
                <a:cs typeface="Calibri" pitchFamily="34" charset="-120"/>
              </a:rPr>
              <a:t>Employee Files</a:t>
            </a:r>
            <a:endParaRPr lang="en-US" sz="1600" dirty="0"/>
          </a:p>
        </p:txBody>
      </p:sp>
      <p:sp>
        <p:nvSpPr>
          <p:cNvPr id="5" name="Shape 3"/>
          <p:cNvSpPr/>
          <p:nvPr/>
        </p:nvSpPr>
        <p:spPr>
          <a:xfrm>
            <a:off x="2651760" y="2950464"/>
            <a:ext cx="6858000" cy="1414272"/>
          </a:xfrm>
          <a:prstGeom prst="roundRect">
            <a:avLst>
              <a:gd name="adj" fmla="val 3879"/>
            </a:avLst>
          </a:prstGeom>
          <a:solidFill>
            <a:srgbClr val="1B3B6F"/>
          </a:solidFill>
          <a:ln/>
        </p:spPr>
      </p:sp>
      <p:sp>
        <p:nvSpPr>
          <p:cNvPr id="6" name="Text 4"/>
          <p:cNvSpPr txBox="1"/>
          <p:nvPr/>
        </p:nvSpPr>
        <p:spPr>
          <a:xfrm>
            <a:off x="2743200" y="2950464"/>
            <a:ext cx="6675120" cy="1414272"/>
          </a:xfrm>
          <a:prstGeom prst="rect">
            <a:avLst/>
          </a:prstGeom>
          <a:noFill/>
          <a:ln/>
        </p:spPr>
        <p:txBody>
          <a:bodyPr wrap="square" lIns="0" tIns="0" rIns="0" bIns="0" rtlCol="0" anchor="ctr"/>
          <a:lstStyle/>
          <a:p>
            <a:pPr algn="ctr" indent="0" marL="0">
              <a:buNone/>
            </a:pPr>
            <a:r>
              <a:rPr lang="en-US" sz="1600" b="1" dirty="0">
                <a:solidFill>
                  <a:srgbClr val="FFFFFF"/>
                </a:solidFill>
                <a:latin typeface="Calibri" pitchFamily="34" charset="0"/>
                <a:ea typeface="Calibri" pitchFamily="34" charset="-122"/>
                <a:cs typeface="Calibri" pitchFamily="34" charset="-120"/>
              </a:rPr>
              <a:t>Employee Handbook with Company Policies</a:t>
            </a:r>
            <a:endParaRPr lang="en-US" sz="1600" dirty="0"/>
          </a:p>
        </p:txBody>
      </p:sp>
      <p:sp>
        <p:nvSpPr>
          <p:cNvPr id="7" name="Shape 5"/>
          <p:cNvSpPr/>
          <p:nvPr/>
        </p:nvSpPr>
        <p:spPr>
          <a:xfrm>
            <a:off x="2651760" y="4529328"/>
            <a:ext cx="6858000" cy="1414272"/>
          </a:xfrm>
          <a:prstGeom prst="roundRect">
            <a:avLst>
              <a:gd name="adj" fmla="val 3879"/>
            </a:avLst>
          </a:prstGeom>
          <a:solidFill>
            <a:srgbClr val="1B3B6F"/>
          </a:solidFill>
          <a:ln/>
        </p:spPr>
      </p:sp>
      <p:sp>
        <p:nvSpPr>
          <p:cNvPr id="8" name="Text 6"/>
          <p:cNvSpPr txBox="1"/>
          <p:nvPr/>
        </p:nvSpPr>
        <p:spPr>
          <a:xfrm>
            <a:off x="2743200" y="4529328"/>
            <a:ext cx="6675120" cy="1414272"/>
          </a:xfrm>
          <a:prstGeom prst="rect">
            <a:avLst/>
          </a:prstGeom>
          <a:noFill/>
          <a:ln/>
        </p:spPr>
        <p:txBody>
          <a:bodyPr wrap="square" lIns="0" tIns="0" rIns="0" bIns="0" rtlCol="0" anchor="ctr"/>
          <a:lstStyle/>
          <a:p>
            <a:pPr algn="ctr" indent="0" marL="0">
              <a:buNone/>
            </a:pPr>
            <a:r>
              <a:rPr lang="en-US" sz="1600" b="1" dirty="0">
                <a:solidFill>
                  <a:srgbClr val="FFFFFF"/>
                </a:solidFill>
                <a:latin typeface="Calibri" pitchFamily="34" charset="0"/>
                <a:ea typeface="Calibri" pitchFamily="34" charset="-122"/>
                <a:cs typeface="Calibri" pitchFamily="34" charset="-120"/>
              </a:rPr>
              <a:t>Posting of Required Notices</a:t>
            </a:r>
            <a:endParaRPr lang="en-US" sz="1600" dirty="0"/>
          </a:p>
        </p:txBody>
      </p:sp>
      <p:sp>
        <p:nvSpPr>
          <p:cNvPr id="9" name="Text 7"/>
          <p:cNvSpPr txBox="1"/>
          <p:nvPr/>
        </p:nvSpPr>
        <p:spPr>
          <a:xfrm>
            <a:off x="457200" y="6492240"/>
            <a:ext cx="7772400" cy="274320"/>
          </a:xfrm>
          <a:prstGeom prst="rect">
            <a:avLst/>
          </a:prstGeom>
          <a:noFill/>
          <a:ln/>
        </p:spPr>
        <p:txBody>
          <a:bodyPr wrap="square" lIns="0" tIns="0" rIns="0" bIns="0" rtlCol="0" anchor="ctr"/>
          <a:lstStyle/>
          <a:p>
            <a:pPr indent="0" marL="0">
              <a:buNone/>
            </a:pPr>
            <a:r>
              <a:rPr lang="en-US" sz="1000" dirty="0">
                <a:solidFill>
                  <a:srgbClr val="A9ADB4"/>
                </a:solidFill>
                <a:latin typeface="Calibri" pitchFamily="34" charset="0"/>
                <a:ea typeface="Calibri" pitchFamily="34" charset="-122"/>
                <a:cs typeface="Calibri" pitchFamily="34" charset="-120"/>
              </a:rPr>
              <a:t>HopeBuilds: Dynamic Business Development Program (DBDP)</a:t>
            </a:r>
            <a:endParaRPr lang="en-US" sz="1000" dirty="0"/>
          </a:p>
        </p:txBody>
      </p:sp>
      <p:sp>
        <p:nvSpPr>
          <p:cNvPr id="10" name="Text 8"/>
          <p:cNvSpPr txBox="1"/>
          <p:nvPr/>
        </p:nvSpPr>
        <p:spPr>
          <a:xfrm>
            <a:off x="9601200" y="6492240"/>
            <a:ext cx="2103120" cy="274320"/>
          </a:xfrm>
          <a:prstGeom prst="rect">
            <a:avLst/>
          </a:prstGeom>
          <a:noFill/>
          <a:ln/>
        </p:spPr>
        <p:txBody>
          <a:bodyPr wrap="square" lIns="0" tIns="0" rIns="0" bIns="0" rtlCol="0" anchor="ctr"/>
          <a:lstStyle/>
          <a:p>
            <a:pPr algn="r" indent="0" marL="0">
              <a:buNone/>
            </a:pPr>
            <a:r>
              <a:rPr lang="en-US" sz="1000" dirty="0">
                <a:solidFill>
                  <a:srgbClr val="A9ADB4"/>
                </a:solidFill>
                <a:latin typeface="Calibri" pitchFamily="34" charset="0"/>
                <a:ea typeface="Calibri" pitchFamily="34" charset="-122"/>
                <a:cs typeface="Calibri" pitchFamily="34" charset="-120"/>
              </a:rPr>
              <a:t>Week 5</a:t>
            </a:r>
            <a:endParaRPr lang="en-US" sz="10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11064240" cy="640080"/>
          </a:xfrm>
          <a:prstGeom prst="rect">
            <a:avLst/>
          </a:prstGeom>
          <a:noFill/>
          <a:ln/>
        </p:spPr>
        <p:txBody>
          <a:bodyPr wrap="square" lIns="0" tIns="0" rIns="0" bIns="0" rtlCol="0" anchor="ctr"/>
          <a:lstStyle/>
          <a:p>
            <a:pPr indent="0" marL="0">
              <a:buNone/>
            </a:pPr>
            <a:r>
              <a:rPr lang="en-US" sz="2700" b="1" dirty="0">
                <a:solidFill>
                  <a:srgbClr val="1B3B6F"/>
                </a:solidFill>
                <a:latin typeface="Georgia" pitchFamily="34" charset="0"/>
                <a:ea typeface="Georgia" pitchFamily="34" charset="-122"/>
                <a:cs typeface="Georgia" pitchFamily="34" charset="-120"/>
              </a:rPr>
              <a:t>Creating Employee Files</a:t>
            </a:r>
            <a:endParaRPr lang="en-US" sz="2700" dirty="0"/>
          </a:p>
        </p:txBody>
      </p:sp>
      <p:sp>
        <p:nvSpPr>
          <p:cNvPr id="3" name="Text 1"/>
          <p:cNvSpPr txBox="1"/>
          <p:nvPr/>
        </p:nvSpPr>
        <p:spPr>
          <a:xfrm>
            <a:off x="731520" y="1554480"/>
            <a:ext cx="10515600" cy="4846320"/>
          </a:xfrm>
          <a:prstGeom prst="rect">
            <a:avLst/>
          </a:prstGeom>
          <a:noFill/>
          <a:ln/>
        </p:spPr>
        <p:txBody>
          <a:bodyPr wrap="square" lIns="0" tIns="0" rIns="0" bIns="0" rtlCol="0" anchor="ctr"/>
          <a:lstStyle/>
          <a:p>
            <a:pPr marL="342900" indent="-342900">
              <a:spcAft>
                <a:spcPts val="800"/>
              </a:spcAft>
              <a:buSzPct val="100000"/>
              <a:buChar char="•"/>
            </a:pPr>
            <a:r>
              <a:rPr lang="en-US" sz="1600" dirty="0">
                <a:solidFill>
                  <a:srgbClr val="333333"/>
                </a:solidFill>
                <a:latin typeface="Calibri" pitchFamily="34" charset="0"/>
                <a:ea typeface="Calibri" pitchFamily="34" charset="-122"/>
                <a:cs typeface="Calibri" pitchFamily="34" charset="-120"/>
              </a:rPr>
              <a:t>Application</a:t>
            </a:r>
            <a:endParaRPr lang="en-US" sz="1600" dirty="0"/>
          </a:p>
          <a:p>
            <a:pPr marL="342900" indent="-342900">
              <a:spcAft>
                <a:spcPts val="800"/>
              </a:spcAft>
              <a:buSzPct val="100000"/>
              <a:buChar char="•"/>
            </a:pPr>
            <a:r>
              <a:rPr lang="en-US" sz="1600" dirty="0">
                <a:solidFill>
                  <a:srgbClr val="333333"/>
                </a:solidFill>
                <a:latin typeface="Calibri" pitchFamily="34" charset="0"/>
                <a:ea typeface="Calibri" pitchFamily="34" charset="-122"/>
                <a:cs typeface="Calibri" pitchFamily="34" charset="-120"/>
              </a:rPr>
              <a:t>Background Check</a:t>
            </a:r>
            <a:endParaRPr lang="en-US" sz="1600" dirty="0"/>
          </a:p>
          <a:p>
            <a:pPr marL="342900" indent="-342900">
              <a:spcAft>
                <a:spcPts val="800"/>
              </a:spcAft>
              <a:buSzPct val="100000"/>
              <a:buChar char="•"/>
            </a:pPr>
            <a:r>
              <a:rPr lang="en-US" sz="1600" dirty="0">
                <a:solidFill>
                  <a:srgbClr val="333333"/>
                </a:solidFill>
                <a:latin typeface="Calibri" pitchFamily="34" charset="0"/>
                <a:ea typeface="Calibri" pitchFamily="34" charset="-122"/>
                <a:cs typeface="Calibri" pitchFamily="34" charset="-120"/>
              </a:rPr>
              <a:t>State Picture ID</a:t>
            </a:r>
            <a:endParaRPr lang="en-US" sz="1600" dirty="0"/>
          </a:p>
          <a:p>
            <a:pPr marL="342900" indent="-342900">
              <a:spcAft>
                <a:spcPts val="800"/>
              </a:spcAft>
              <a:buSzPct val="100000"/>
              <a:buChar char="•"/>
            </a:pPr>
            <a:r>
              <a:rPr lang="en-US" sz="1600" dirty="0">
                <a:solidFill>
                  <a:srgbClr val="333333"/>
                </a:solidFill>
                <a:latin typeface="Calibri" pitchFamily="34" charset="0"/>
                <a:ea typeface="Calibri" pitchFamily="34" charset="-122"/>
                <a:cs typeface="Calibri" pitchFamily="34" charset="-120"/>
              </a:rPr>
              <a:t>Social Security Card / Birth Certificate</a:t>
            </a:r>
            <a:endParaRPr lang="en-US" sz="1600" dirty="0"/>
          </a:p>
          <a:p>
            <a:pPr marL="342900" indent="-342900">
              <a:spcAft>
                <a:spcPts val="800"/>
              </a:spcAft>
              <a:buSzPct val="100000"/>
              <a:buChar char="•"/>
            </a:pPr>
            <a:r>
              <a:rPr lang="en-US" sz="1600" dirty="0">
                <a:solidFill>
                  <a:srgbClr val="333333"/>
                </a:solidFill>
                <a:latin typeface="Calibri" pitchFamily="34" charset="0"/>
                <a:ea typeface="Calibri" pitchFamily="34" charset="-122"/>
                <a:cs typeface="Calibri" pitchFamily="34" charset="-120"/>
              </a:rPr>
              <a:t>W-4</a:t>
            </a:r>
            <a:endParaRPr lang="en-US" sz="1600" dirty="0"/>
          </a:p>
          <a:p>
            <a:pPr marL="342900" indent="-342900">
              <a:spcAft>
                <a:spcPts val="800"/>
              </a:spcAft>
              <a:buSzPct val="100000"/>
              <a:buChar char="•"/>
            </a:pPr>
            <a:r>
              <a:rPr lang="en-US" sz="1600" dirty="0">
                <a:solidFill>
                  <a:srgbClr val="333333"/>
                </a:solidFill>
                <a:latin typeface="Calibri" pitchFamily="34" charset="0"/>
                <a:ea typeface="Calibri" pitchFamily="34" charset="-122"/>
                <a:cs typeface="Calibri" pitchFamily="34" charset="-120"/>
              </a:rPr>
              <a:t>I-9</a:t>
            </a:r>
            <a:endParaRPr lang="en-US" sz="1600" dirty="0"/>
          </a:p>
          <a:p>
            <a:pPr marL="342900" indent="-342900">
              <a:spcAft>
                <a:spcPts val="800"/>
              </a:spcAft>
              <a:buSzPct val="100000"/>
              <a:buChar char="•"/>
            </a:pPr>
            <a:r>
              <a:rPr lang="en-US" sz="1600" dirty="0">
                <a:solidFill>
                  <a:srgbClr val="333333"/>
                </a:solidFill>
                <a:latin typeface="Calibri" pitchFamily="34" charset="0"/>
                <a:ea typeface="Calibri" pitchFamily="34" charset="-122"/>
                <a:cs typeface="Calibri" pitchFamily="34" charset="-120"/>
              </a:rPr>
              <a:t>Certificates/Licenses (depending on type of job)</a:t>
            </a:r>
            <a:endParaRPr lang="en-US" sz="1600" dirty="0"/>
          </a:p>
          <a:p>
            <a:pPr marL="342900" indent="-342900">
              <a:spcAft>
                <a:spcPts val="800"/>
              </a:spcAft>
              <a:buSzPct val="100000"/>
              <a:buChar char="•"/>
            </a:pPr>
            <a:r>
              <a:rPr lang="en-US" sz="1600" dirty="0">
                <a:solidFill>
                  <a:srgbClr val="333333"/>
                </a:solidFill>
                <a:latin typeface="Calibri" pitchFamily="34" charset="0"/>
                <a:ea typeface="Calibri" pitchFamily="34" charset="-122"/>
                <a:cs typeface="Calibri" pitchFamily="34" charset="-120"/>
              </a:rPr>
              <a:t>Reference Letters (if required)</a:t>
            </a:r>
            <a:endParaRPr lang="en-US" sz="1600" dirty="0"/>
          </a:p>
          <a:p>
            <a:pPr lvl="1" marL="508000" indent="-254000">
              <a:spcAft>
                <a:spcPts val="800"/>
              </a:spcAft>
              <a:buSzPct val="100000"/>
              <a:buChar char="▪"/>
            </a:pPr>
            <a:r>
              <a:rPr lang="en-US" sz="1600" dirty="0">
                <a:solidFill>
                  <a:srgbClr val="333333"/>
                </a:solidFill>
                <a:latin typeface="Calibri" pitchFamily="34" charset="0"/>
                <a:ea typeface="Calibri" pitchFamily="34" charset="-122"/>
                <a:cs typeface="Calibri" pitchFamily="34" charset="-120"/>
              </a:rPr>
              <a:t>Wisconsin New Hire Reporting (online)</a:t>
            </a:r>
            <a:endParaRPr lang="en-US" sz="1600" dirty="0"/>
          </a:p>
        </p:txBody>
      </p:sp>
      <p:sp>
        <p:nvSpPr>
          <p:cNvPr id="4" name="Text 2"/>
          <p:cNvSpPr txBox="1"/>
          <p:nvPr/>
        </p:nvSpPr>
        <p:spPr>
          <a:xfrm>
            <a:off x="457200" y="6492240"/>
            <a:ext cx="7772400" cy="274320"/>
          </a:xfrm>
          <a:prstGeom prst="rect">
            <a:avLst/>
          </a:prstGeom>
          <a:noFill/>
          <a:ln/>
        </p:spPr>
        <p:txBody>
          <a:bodyPr wrap="square" lIns="0" tIns="0" rIns="0" bIns="0" rtlCol="0" anchor="ctr"/>
          <a:lstStyle/>
          <a:p>
            <a:pPr indent="0" marL="0">
              <a:buNone/>
            </a:pPr>
            <a:r>
              <a:rPr lang="en-US" sz="1000" dirty="0">
                <a:solidFill>
                  <a:srgbClr val="A9ADB4"/>
                </a:solidFill>
                <a:latin typeface="Calibri" pitchFamily="34" charset="0"/>
                <a:ea typeface="Calibri" pitchFamily="34" charset="-122"/>
                <a:cs typeface="Calibri" pitchFamily="34" charset="-120"/>
              </a:rPr>
              <a:t>HopeBuilds: Dynamic Business Development Program (DBDP)</a:t>
            </a:r>
            <a:endParaRPr lang="en-US" sz="1000" dirty="0"/>
          </a:p>
        </p:txBody>
      </p:sp>
      <p:sp>
        <p:nvSpPr>
          <p:cNvPr id="5" name="Text 3"/>
          <p:cNvSpPr txBox="1"/>
          <p:nvPr/>
        </p:nvSpPr>
        <p:spPr>
          <a:xfrm>
            <a:off x="9601200" y="6492240"/>
            <a:ext cx="2103120" cy="274320"/>
          </a:xfrm>
          <a:prstGeom prst="rect">
            <a:avLst/>
          </a:prstGeom>
          <a:noFill/>
          <a:ln/>
        </p:spPr>
        <p:txBody>
          <a:bodyPr wrap="square" lIns="0" tIns="0" rIns="0" bIns="0" rtlCol="0" anchor="ctr"/>
          <a:lstStyle/>
          <a:p>
            <a:pPr algn="r" indent="0" marL="0">
              <a:buNone/>
            </a:pPr>
            <a:r>
              <a:rPr lang="en-US" sz="1000" dirty="0">
                <a:solidFill>
                  <a:srgbClr val="A9ADB4"/>
                </a:solidFill>
                <a:latin typeface="Calibri" pitchFamily="34" charset="0"/>
                <a:ea typeface="Calibri" pitchFamily="34" charset="-122"/>
                <a:cs typeface="Calibri" pitchFamily="34" charset="-120"/>
              </a:rPr>
              <a:t>Week 5</a:t>
            </a:r>
            <a:endParaRPr lang="en-US" sz="10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11064240" cy="640080"/>
          </a:xfrm>
          <a:prstGeom prst="rect">
            <a:avLst/>
          </a:prstGeom>
          <a:noFill/>
          <a:ln/>
        </p:spPr>
        <p:txBody>
          <a:bodyPr wrap="square" lIns="0" tIns="0" rIns="0" bIns="0" rtlCol="0" anchor="ctr"/>
          <a:lstStyle/>
          <a:p>
            <a:pPr indent="0" marL="0">
              <a:buNone/>
            </a:pPr>
            <a:r>
              <a:rPr lang="en-US" sz="2700" b="1" dirty="0">
                <a:solidFill>
                  <a:srgbClr val="1B3B6F"/>
                </a:solidFill>
                <a:latin typeface="Georgia" pitchFamily="34" charset="0"/>
                <a:ea typeface="Georgia" pitchFamily="34" charset="-122"/>
                <a:cs typeface="Georgia" pitchFamily="34" charset="-120"/>
              </a:rPr>
              <a:t>Employee Handbook</a:t>
            </a:r>
            <a:endParaRPr lang="en-US" sz="2700" dirty="0"/>
          </a:p>
        </p:txBody>
      </p:sp>
      <p:sp>
        <p:nvSpPr>
          <p:cNvPr id="3" name="Text 1"/>
          <p:cNvSpPr txBox="1"/>
          <p:nvPr/>
        </p:nvSpPr>
        <p:spPr>
          <a:xfrm>
            <a:off x="731520" y="1554480"/>
            <a:ext cx="10515600" cy="4846320"/>
          </a:xfrm>
          <a:prstGeom prst="rect">
            <a:avLst/>
          </a:prstGeom>
          <a:noFill/>
          <a:ln/>
        </p:spPr>
        <p:txBody>
          <a:bodyPr wrap="square" lIns="0" tIns="0" rIns="0" bIns="0" rtlCol="0" anchor="ctr"/>
          <a:lstStyle/>
          <a:p>
            <a:pPr marL="342900" indent="-342900">
              <a:spcAft>
                <a:spcPts val="1000"/>
              </a:spcAft>
              <a:buSzPct val="100000"/>
              <a:buChar char="•"/>
            </a:pPr>
            <a:r>
              <a:rPr lang="en-US" sz="1800" dirty="0">
                <a:solidFill>
                  <a:srgbClr val="333333"/>
                </a:solidFill>
                <a:latin typeface="Calibri" pitchFamily="34" charset="0"/>
                <a:ea typeface="Calibri" pitchFamily="34" charset="-122"/>
                <a:cs typeface="Calibri" pitchFamily="34" charset="-120"/>
              </a:rPr>
              <a:t>Employment in General</a:t>
            </a:r>
            <a:endParaRPr lang="en-US" sz="1800" dirty="0"/>
          </a:p>
          <a:p>
            <a:pPr marL="342900" indent="-342900">
              <a:spcAft>
                <a:spcPts val="1000"/>
              </a:spcAft>
              <a:buSzPct val="100000"/>
              <a:buChar char="•"/>
            </a:pPr>
            <a:r>
              <a:rPr lang="en-US" sz="1800" dirty="0">
                <a:solidFill>
                  <a:srgbClr val="333333"/>
                </a:solidFill>
                <a:latin typeface="Calibri" pitchFamily="34" charset="0"/>
                <a:ea typeface="Calibri" pitchFamily="34" charset="-122"/>
                <a:cs typeface="Calibri" pitchFamily="34" charset="-120"/>
              </a:rPr>
              <a:t>Policies</a:t>
            </a:r>
            <a:endParaRPr lang="en-US" sz="1800" dirty="0"/>
          </a:p>
          <a:p>
            <a:pPr marL="342900" indent="-342900">
              <a:spcAft>
                <a:spcPts val="1000"/>
              </a:spcAft>
              <a:buSzPct val="100000"/>
              <a:buChar char="•"/>
            </a:pPr>
            <a:r>
              <a:rPr lang="en-US" sz="1800" dirty="0">
                <a:solidFill>
                  <a:srgbClr val="333333"/>
                </a:solidFill>
                <a:latin typeface="Calibri" pitchFamily="34" charset="0"/>
                <a:ea typeface="Calibri" pitchFamily="34" charset="-122"/>
                <a:cs typeface="Calibri" pitchFamily="34" charset="-120"/>
              </a:rPr>
              <a:t>Performance Management</a:t>
            </a:r>
            <a:endParaRPr lang="en-US" sz="1800" dirty="0"/>
          </a:p>
          <a:p>
            <a:pPr lvl="1" marL="508000" indent="-254000">
              <a:spcAft>
                <a:spcPts val="1000"/>
              </a:spcAft>
              <a:buSzPct val="100000"/>
              <a:buChar char="▪"/>
            </a:pPr>
            <a:r>
              <a:rPr lang="en-US" sz="1800" dirty="0">
                <a:solidFill>
                  <a:srgbClr val="333333"/>
                </a:solidFill>
                <a:latin typeface="Calibri" pitchFamily="34" charset="0"/>
                <a:ea typeface="Calibri" pitchFamily="34" charset="-122"/>
                <a:cs typeface="Calibri" pitchFamily="34" charset="-120"/>
              </a:rPr>
              <a:t>Corrective Action</a:t>
            </a:r>
            <a:endParaRPr lang="en-US" sz="1800" dirty="0"/>
          </a:p>
          <a:p>
            <a:pPr marL="342900" indent="-342900">
              <a:spcAft>
                <a:spcPts val="1000"/>
              </a:spcAft>
              <a:buSzPct val="100000"/>
              <a:buChar char="•"/>
            </a:pPr>
            <a:r>
              <a:rPr lang="en-US" sz="1800" dirty="0">
                <a:solidFill>
                  <a:srgbClr val="333333"/>
                </a:solidFill>
                <a:latin typeface="Calibri" pitchFamily="34" charset="0"/>
                <a:ea typeface="Calibri" pitchFamily="34" charset="-122"/>
                <a:cs typeface="Calibri" pitchFamily="34" charset="-120"/>
              </a:rPr>
              <a:t>Timekeeping and Payroll</a:t>
            </a:r>
            <a:endParaRPr lang="en-US" sz="1800" dirty="0"/>
          </a:p>
          <a:p>
            <a:pPr lvl="1" marL="508000" indent="-254000">
              <a:spcAft>
                <a:spcPts val="1000"/>
              </a:spcAft>
              <a:buSzPct val="100000"/>
              <a:buChar char="▪"/>
            </a:pPr>
            <a:r>
              <a:rPr lang="en-US" sz="1800" dirty="0">
                <a:solidFill>
                  <a:srgbClr val="333333"/>
                </a:solidFill>
                <a:latin typeface="Calibri" pitchFamily="34" charset="0"/>
                <a:ea typeface="Calibri" pitchFamily="34" charset="-122"/>
                <a:cs typeface="Calibri" pitchFamily="34" charset="-120"/>
              </a:rPr>
              <a:t>Vacation (PTO/UPTO)</a:t>
            </a:r>
            <a:endParaRPr lang="en-US" sz="1800" dirty="0"/>
          </a:p>
          <a:p>
            <a:pPr marL="342900" indent="-342900">
              <a:spcAft>
                <a:spcPts val="1000"/>
              </a:spcAft>
              <a:buSzPct val="100000"/>
              <a:buChar char="•"/>
            </a:pPr>
            <a:r>
              <a:rPr lang="en-US" sz="1800" dirty="0">
                <a:solidFill>
                  <a:srgbClr val="333333"/>
                </a:solidFill>
                <a:latin typeface="Calibri" pitchFamily="34" charset="0"/>
                <a:ea typeface="Calibri" pitchFamily="34" charset="-122"/>
                <a:cs typeface="Calibri" pitchFamily="34" charset="-120"/>
              </a:rPr>
              <a:t>Work Conditions</a:t>
            </a:r>
            <a:endParaRPr lang="en-US" sz="1800" dirty="0"/>
          </a:p>
          <a:p>
            <a:pPr marL="342900" indent="-342900">
              <a:spcAft>
                <a:spcPts val="1000"/>
              </a:spcAft>
              <a:buSzPct val="100000"/>
              <a:buChar char="•"/>
            </a:pPr>
            <a:r>
              <a:rPr lang="en-US" sz="1800" dirty="0">
                <a:solidFill>
                  <a:srgbClr val="333333"/>
                </a:solidFill>
                <a:latin typeface="Calibri" pitchFamily="34" charset="0"/>
                <a:ea typeface="Calibri" pitchFamily="34" charset="-122"/>
                <a:cs typeface="Calibri" pitchFamily="34" charset="-120"/>
              </a:rPr>
              <a:t>Benefits</a:t>
            </a:r>
            <a:endParaRPr lang="en-US" sz="1800" dirty="0"/>
          </a:p>
        </p:txBody>
      </p:sp>
      <p:sp>
        <p:nvSpPr>
          <p:cNvPr id="4" name="Text 2"/>
          <p:cNvSpPr txBox="1"/>
          <p:nvPr/>
        </p:nvSpPr>
        <p:spPr>
          <a:xfrm>
            <a:off x="457200" y="6492240"/>
            <a:ext cx="7772400" cy="274320"/>
          </a:xfrm>
          <a:prstGeom prst="rect">
            <a:avLst/>
          </a:prstGeom>
          <a:noFill/>
          <a:ln/>
        </p:spPr>
        <p:txBody>
          <a:bodyPr wrap="square" lIns="0" tIns="0" rIns="0" bIns="0" rtlCol="0" anchor="ctr"/>
          <a:lstStyle/>
          <a:p>
            <a:pPr indent="0" marL="0">
              <a:buNone/>
            </a:pPr>
            <a:r>
              <a:rPr lang="en-US" sz="1000" dirty="0">
                <a:solidFill>
                  <a:srgbClr val="A9ADB4"/>
                </a:solidFill>
                <a:latin typeface="Calibri" pitchFamily="34" charset="0"/>
                <a:ea typeface="Calibri" pitchFamily="34" charset="-122"/>
                <a:cs typeface="Calibri" pitchFamily="34" charset="-120"/>
              </a:rPr>
              <a:t>HopeBuilds: Dynamic Business Development Program (DBDP)</a:t>
            </a:r>
            <a:endParaRPr lang="en-US" sz="1000" dirty="0"/>
          </a:p>
        </p:txBody>
      </p:sp>
      <p:sp>
        <p:nvSpPr>
          <p:cNvPr id="5" name="Text 3"/>
          <p:cNvSpPr txBox="1"/>
          <p:nvPr/>
        </p:nvSpPr>
        <p:spPr>
          <a:xfrm>
            <a:off x="9601200" y="6492240"/>
            <a:ext cx="2103120" cy="274320"/>
          </a:xfrm>
          <a:prstGeom prst="rect">
            <a:avLst/>
          </a:prstGeom>
          <a:noFill/>
          <a:ln/>
        </p:spPr>
        <p:txBody>
          <a:bodyPr wrap="square" lIns="0" tIns="0" rIns="0" bIns="0" rtlCol="0" anchor="ctr"/>
          <a:lstStyle/>
          <a:p>
            <a:pPr algn="r" indent="0" marL="0">
              <a:buNone/>
            </a:pPr>
            <a:r>
              <a:rPr lang="en-US" sz="1000" dirty="0">
                <a:solidFill>
                  <a:srgbClr val="A9ADB4"/>
                </a:solidFill>
                <a:latin typeface="Calibri" pitchFamily="34" charset="0"/>
                <a:ea typeface="Calibri" pitchFamily="34" charset="-122"/>
                <a:cs typeface="Calibri" pitchFamily="34" charset="-120"/>
              </a:rPr>
              <a:t>Week 5</a:t>
            </a:r>
            <a:endParaRPr lang="en-US" sz="10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1B3B6F"/>
        </a:solidFill>
      </p:bgPr>
    </p:bg>
    <p:spTree>
      <p:nvGrpSpPr>
        <p:cNvPr id="1" name=""/>
        <p:cNvGrpSpPr/>
        <p:nvPr/>
      </p:nvGrpSpPr>
      <p:grpSpPr>
        <a:xfrm>
          <a:off x="0" y="0"/>
          <a:ext cx="0" cy="0"/>
          <a:chOff x="0" y="0"/>
          <a:chExt cx="0" cy="0"/>
        </a:xfrm>
      </p:grpSpPr>
      <p:sp>
        <p:nvSpPr>
          <p:cNvPr id="2" name="Text 0"/>
          <p:cNvSpPr txBox="1"/>
          <p:nvPr/>
        </p:nvSpPr>
        <p:spPr>
          <a:xfrm>
            <a:off x="731520" y="2743200"/>
            <a:ext cx="10698480" cy="1371600"/>
          </a:xfrm>
          <a:prstGeom prst="rect">
            <a:avLst/>
          </a:prstGeom>
          <a:noFill/>
          <a:ln/>
        </p:spPr>
        <p:txBody>
          <a:bodyPr wrap="square" lIns="0" tIns="0" rIns="0" bIns="0" rtlCol="0" anchor="ctr"/>
          <a:lstStyle/>
          <a:p>
            <a:pPr algn="ctr" indent="0" marL="0">
              <a:buNone/>
            </a:pPr>
            <a:r>
              <a:rPr lang="en-US" sz="3600" b="1" dirty="0">
                <a:solidFill>
                  <a:srgbClr val="FFFFFF"/>
                </a:solidFill>
                <a:latin typeface="Georgia" pitchFamily="34" charset="0"/>
                <a:ea typeface="Georgia" pitchFamily="34" charset="-122"/>
                <a:cs typeface="Georgia" pitchFamily="34" charset="-120"/>
              </a:rPr>
              <a:t>Performance Appraisals</a:t>
            </a:r>
            <a:endParaRPr lang="en-US" sz="3600" dirty="0"/>
          </a:p>
        </p:txBody>
      </p:sp>
      <p:sp>
        <p:nvSpPr>
          <p:cNvPr id="3" name="Text 1"/>
          <p:cNvSpPr txBox="1"/>
          <p:nvPr/>
        </p:nvSpPr>
        <p:spPr>
          <a:xfrm>
            <a:off x="457200" y="6492240"/>
            <a:ext cx="7772400" cy="274320"/>
          </a:xfrm>
          <a:prstGeom prst="rect">
            <a:avLst/>
          </a:prstGeom>
          <a:noFill/>
          <a:ln/>
        </p:spPr>
        <p:txBody>
          <a:bodyPr wrap="square" lIns="0" tIns="0" rIns="0" bIns="0" rtlCol="0" anchor="ctr"/>
          <a:lstStyle/>
          <a:p>
            <a:pPr indent="0" marL="0">
              <a:buNone/>
            </a:pPr>
            <a:r>
              <a:rPr lang="en-US" sz="1000" dirty="0">
                <a:solidFill>
                  <a:srgbClr val="A9ADB4"/>
                </a:solidFill>
                <a:latin typeface="Calibri" pitchFamily="34" charset="0"/>
                <a:ea typeface="Calibri" pitchFamily="34" charset="-122"/>
                <a:cs typeface="Calibri" pitchFamily="34" charset="-120"/>
              </a:rPr>
              <a:t>HopeBuilds: Dynamic Business Development Program (DBDP)</a:t>
            </a:r>
            <a:endParaRPr lang="en-US" sz="1000" dirty="0"/>
          </a:p>
        </p:txBody>
      </p:sp>
      <p:sp>
        <p:nvSpPr>
          <p:cNvPr id="4" name="Text 2"/>
          <p:cNvSpPr txBox="1"/>
          <p:nvPr/>
        </p:nvSpPr>
        <p:spPr>
          <a:xfrm>
            <a:off x="9601200" y="6492240"/>
            <a:ext cx="2103120" cy="274320"/>
          </a:xfrm>
          <a:prstGeom prst="rect">
            <a:avLst/>
          </a:prstGeom>
          <a:noFill/>
          <a:ln/>
        </p:spPr>
        <p:txBody>
          <a:bodyPr wrap="square" lIns="0" tIns="0" rIns="0" bIns="0" rtlCol="0" anchor="ctr"/>
          <a:lstStyle/>
          <a:p>
            <a:pPr algn="r" indent="0" marL="0">
              <a:buNone/>
            </a:pPr>
            <a:r>
              <a:rPr lang="en-US" sz="1000" dirty="0">
                <a:solidFill>
                  <a:srgbClr val="A9ADB4"/>
                </a:solidFill>
                <a:latin typeface="Calibri" pitchFamily="34" charset="0"/>
                <a:ea typeface="Calibri" pitchFamily="34" charset="-122"/>
                <a:cs typeface="Calibri" pitchFamily="34" charset="-120"/>
              </a:rPr>
              <a:t>Week 5</a:t>
            </a:r>
            <a:endParaRPr lang="en-US" sz="10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11064240" cy="640080"/>
          </a:xfrm>
          <a:prstGeom prst="rect">
            <a:avLst/>
          </a:prstGeom>
          <a:noFill/>
          <a:ln/>
        </p:spPr>
        <p:txBody>
          <a:bodyPr wrap="square" lIns="0" tIns="0" rIns="0" bIns="0" rtlCol="0" anchor="ctr"/>
          <a:lstStyle/>
          <a:p>
            <a:pPr indent="0" marL="0">
              <a:buNone/>
            </a:pPr>
            <a:r>
              <a:rPr lang="en-US" sz="2700" b="1" dirty="0">
                <a:solidFill>
                  <a:srgbClr val="1B3B6F"/>
                </a:solidFill>
                <a:latin typeface="Georgia" pitchFamily="34" charset="0"/>
                <a:ea typeface="Georgia" pitchFamily="34" charset="-122"/>
                <a:cs typeface="Georgia" pitchFamily="34" charset="-120"/>
              </a:rPr>
              <a:t>Why Have a Performance Appraisal?</a:t>
            </a:r>
            <a:endParaRPr lang="en-US" sz="2700" dirty="0"/>
          </a:p>
        </p:txBody>
      </p:sp>
      <p:sp>
        <p:nvSpPr>
          <p:cNvPr id="3" name="Shape 1"/>
          <p:cNvSpPr/>
          <p:nvPr/>
        </p:nvSpPr>
        <p:spPr>
          <a:xfrm>
            <a:off x="548640" y="1645920"/>
            <a:ext cx="2651760" cy="4206240"/>
          </a:xfrm>
          <a:prstGeom prst="roundRect">
            <a:avLst>
              <a:gd name="adj" fmla="val 2759"/>
            </a:avLst>
          </a:prstGeom>
          <a:solidFill>
            <a:srgbClr val="EDEEF0"/>
          </a:solidFill>
          <a:ln/>
        </p:spPr>
      </p:sp>
      <p:sp>
        <p:nvSpPr>
          <p:cNvPr id="4" name="Text 2"/>
          <p:cNvSpPr txBox="1"/>
          <p:nvPr/>
        </p:nvSpPr>
        <p:spPr>
          <a:xfrm>
            <a:off x="731520" y="1783080"/>
            <a:ext cx="2286000" cy="457200"/>
          </a:xfrm>
          <a:prstGeom prst="rect">
            <a:avLst/>
          </a:prstGeom>
          <a:noFill/>
          <a:ln/>
        </p:spPr>
        <p:txBody>
          <a:bodyPr wrap="square" lIns="0" tIns="0" rIns="0" bIns="0" rtlCol="0" anchor="ctr"/>
          <a:lstStyle/>
          <a:p>
            <a:pPr indent="0" marL="0">
              <a:buNone/>
            </a:pPr>
            <a:r>
              <a:rPr lang="en-US" sz="2200" b="1" dirty="0">
                <a:solidFill>
                  <a:srgbClr val="B8860B"/>
                </a:solidFill>
                <a:latin typeface="Georgia" pitchFamily="34" charset="0"/>
                <a:ea typeface="Georgia" pitchFamily="34" charset="-122"/>
                <a:cs typeface="Georgia" pitchFamily="34" charset="-120"/>
              </a:rPr>
              <a:t>1</a:t>
            </a:r>
            <a:endParaRPr lang="en-US" sz="2200" dirty="0"/>
          </a:p>
        </p:txBody>
      </p:sp>
      <p:sp>
        <p:nvSpPr>
          <p:cNvPr id="5" name="Text 3"/>
          <p:cNvSpPr txBox="1"/>
          <p:nvPr/>
        </p:nvSpPr>
        <p:spPr>
          <a:xfrm>
            <a:off x="731520" y="2240280"/>
            <a:ext cx="2286000" cy="640080"/>
          </a:xfrm>
          <a:prstGeom prst="rect">
            <a:avLst/>
          </a:prstGeom>
          <a:noFill/>
          <a:ln/>
        </p:spPr>
        <p:txBody>
          <a:bodyPr wrap="square" lIns="0" tIns="0" rIns="0" bIns="0" rtlCol="0" anchor="ctr"/>
          <a:lstStyle/>
          <a:p>
            <a:pPr indent="0" marL="0">
              <a:buNone/>
            </a:pPr>
            <a:r>
              <a:rPr lang="en-US" sz="1600" b="1" dirty="0">
                <a:solidFill>
                  <a:srgbClr val="1B3B6F"/>
                </a:solidFill>
                <a:latin typeface="Calibri" pitchFamily="34" charset="0"/>
                <a:ea typeface="Calibri" pitchFamily="34" charset="-122"/>
                <a:cs typeface="Calibri" pitchFamily="34" charset="-120"/>
              </a:rPr>
              <a:t>Individual</a:t>
            </a:r>
            <a:endParaRPr lang="en-US" sz="1600" dirty="0"/>
          </a:p>
        </p:txBody>
      </p:sp>
      <p:sp>
        <p:nvSpPr>
          <p:cNvPr id="6" name="Text 4"/>
          <p:cNvSpPr txBox="1"/>
          <p:nvPr/>
        </p:nvSpPr>
        <p:spPr>
          <a:xfrm>
            <a:off x="731520" y="2834640"/>
            <a:ext cx="2286000" cy="2834640"/>
          </a:xfrm>
          <a:prstGeom prst="rect">
            <a:avLst/>
          </a:prstGeom>
          <a:noFill/>
          <a:ln/>
        </p:spPr>
        <p:txBody>
          <a:bodyPr wrap="square" lIns="0" tIns="0" rIns="0" bIns="0" rtlCol="0" anchor="ctr"/>
          <a:lstStyle/>
          <a:p>
            <a:pPr indent="0" marL="0">
              <a:buNone/>
            </a:pPr>
            <a:r>
              <a:rPr lang="en-US" sz="1300" dirty="0">
                <a:solidFill>
                  <a:srgbClr val="333333"/>
                </a:solidFill>
                <a:latin typeface="Calibri" pitchFamily="34" charset="0"/>
                <a:ea typeface="Calibri" pitchFamily="34" charset="-122"/>
                <a:cs typeface="Calibri" pitchFamily="34" charset="-120"/>
              </a:rPr>
              <a:t>Recognition of past effort. Developmental requirements can be uncovered.</a:t>
            </a:r>
            <a:endParaRPr lang="en-US" sz="1300" dirty="0"/>
          </a:p>
        </p:txBody>
      </p:sp>
      <p:sp>
        <p:nvSpPr>
          <p:cNvPr id="7" name="Shape 5"/>
          <p:cNvSpPr/>
          <p:nvPr/>
        </p:nvSpPr>
        <p:spPr>
          <a:xfrm>
            <a:off x="3383280" y="1645920"/>
            <a:ext cx="2651760" cy="4206240"/>
          </a:xfrm>
          <a:prstGeom prst="roundRect">
            <a:avLst>
              <a:gd name="adj" fmla="val 2759"/>
            </a:avLst>
          </a:prstGeom>
          <a:solidFill>
            <a:srgbClr val="EDEEF0"/>
          </a:solidFill>
          <a:ln/>
        </p:spPr>
      </p:sp>
      <p:sp>
        <p:nvSpPr>
          <p:cNvPr id="8" name="Text 6"/>
          <p:cNvSpPr txBox="1"/>
          <p:nvPr/>
        </p:nvSpPr>
        <p:spPr>
          <a:xfrm>
            <a:off x="3566160" y="1783080"/>
            <a:ext cx="2286000" cy="457200"/>
          </a:xfrm>
          <a:prstGeom prst="rect">
            <a:avLst/>
          </a:prstGeom>
          <a:noFill/>
          <a:ln/>
        </p:spPr>
        <p:txBody>
          <a:bodyPr wrap="square" lIns="0" tIns="0" rIns="0" bIns="0" rtlCol="0" anchor="ctr"/>
          <a:lstStyle/>
          <a:p>
            <a:pPr indent="0" marL="0">
              <a:buNone/>
            </a:pPr>
            <a:r>
              <a:rPr lang="en-US" sz="2200" b="1" dirty="0">
                <a:solidFill>
                  <a:srgbClr val="B8860B"/>
                </a:solidFill>
                <a:latin typeface="Georgia" pitchFamily="34" charset="0"/>
                <a:ea typeface="Georgia" pitchFamily="34" charset="-122"/>
                <a:cs typeface="Georgia" pitchFamily="34" charset="-120"/>
              </a:rPr>
              <a:t>2</a:t>
            </a:r>
            <a:endParaRPr lang="en-US" sz="2200" dirty="0"/>
          </a:p>
        </p:txBody>
      </p:sp>
      <p:sp>
        <p:nvSpPr>
          <p:cNvPr id="9" name="Text 7"/>
          <p:cNvSpPr txBox="1"/>
          <p:nvPr/>
        </p:nvSpPr>
        <p:spPr>
          <a:xfrm>
            <a:off x="3566160" y="2240280"/>
            <a:ext cx="2286000" cy="640080"/>
          </a:xfrm>
          <a:prstGeom prst="rect">
            <a:avLst/>
          </a:prstGeom>
          <a:noFill/>
          <a:ln/>
        </p:spPr>
        <p:txBody>
          <a:bodyPr wrap="square" lIns="0" tIns="0" rIns="0" bIns="0" rtlCol="0" anchor="ctr"/>
          <a:lstStyle/>
          <a:p>
            <a:pPr indent="0" marL="0">
              <a:buNone/>
            </a:pPr>
            <a:r>
              <a:rPr lang="en-US" sz="1600" b="1" dirty="0">
                <a:solidFill>
                  <a:srgbClr val="1B3B6F"/>
                </a:solidFill>
                <a:latin typeface="Calibri" pitchFamily="34" charset="0"/>
                <a:ea typeface="Calibri" pitchFamily="34" charset="-122"/>
                <a:cs typeface="Calibri" pitchFamily="34" charset="-120"/>
              </a:rPr>
              <a:t>Team</a:t>
            </a:r>
            <a:endParaRPr lang="en-US" sz="1600" dirty="0"/>
          </a:p>
        </p:txBody>
      </p:sp>
      <p:sp>
        <p:nvSpPr>
          <p:cNvPr id="10" name="Text 8"/>
          <p:cNvSpPr txBox="1"/>
          <p:nvPr/>
        </p:nvSpPr>
        <p:spPr>
          <a:xfrm>
            <a:off x="3566160" y="2834640"/>
            <a:ext cx="2286000" cy="2834640"/>
          </a:xfrm>
          <a:prstGeom prst="rect">
            <a:avLst/>
          </a:prstGeom>
          <a:noFill/>
          <a:ln/>
        </p:spPr>
        <p:txBody>
          <a:bodyPr wrap="square" lIns="0" tIns="0" rIns="0" bIns="0" rtlCol="0" anchor="ctr"/>
          <a:lstStyle/>
          <a:p>
            <a:pPr indent="0" marL="0">
              <a:buNone/>
            </a:pPr>
            <a:r>
              <a:rPr lang="en-US" sz="1300" dirty="0">
                <a:solidFill>
                  <a:srgbClr val="333333"/>
                </a:solidFill>
                <a:latin typeface="Calibri" pitchFamily="34" charset="0"/>
                <a:ea typeface="Calibri" pitchFamily="34" charset="-122"/>
                <a:cs typeface="Calibri" pitchFamily="34" charset="-120"/>
              </a:rPr>
              <a:t>Alignment of effort with objectives. Motivation of team members.</a:t>
            </a:r>
            <a:endParaRPr lang="en-US" sz="1300" dirty="0"/>
          </a:p>
        </p:txBody>
      </p:sp>
      <p:sp>
        <p:nvSpPr>
          <p:cNvPr id="11" name="Shape 9"/>
          <p:cNvSpPr/>
          <p:nvPr/>
        </p:nvSpPr>
        <p:spPr>
          <a:xfrm>
            <a:off x="6217920" y="1645920"/>
            <a:ext cx="2651760" cy="4206240"/>
          </a:xfrm>
          <a:prstGeom prst="roundRect">
            <a:avLst>
              <a:gd name="adj" fmla="val 2759"/>
            </a:avLst>
          </a:prstGeom>
          <a:solidFill>
            <a:srgbClr val="EDEEF0"/>
          </a:solidFill>
          <a:ln/>
        </p:spPr>
      </p:sp>
      <p:sp>
        <p:nvSpPr>
          <p:cNvPr id="12" name="Text 10"/>
          <p:cNvSpPr txBox="1"/>
          <p:nvPr/>
        </p:nvSpPr>
        <p:spPr>
          <a:xfrm>
            <a:off x="6400800" y="1783080"/>
            <a:ext cx="2286000" cy="457200"/>
          </a:xfrm>
          <a:prstGeom prst="rect">
            <a:avLst/>
          </a:prstGeom>
          <a:noFill/>
          <a:ln/>
        </p:spPr>
        <p:txBody>
          <a:bodyPr wrap="square" lIns="0" tIns="0" rIns="0" bIns="0" rtlCol="0" anchor="ctr"/>
          <a:lstStyle/>
          <a:p>
            <a:pPr indent="0" marL="0">
              <a:buNone/>
            </a:pPr>
            <a:r>
              <a:rPr lang="en-US" sz="2200" b="1" dirty="0">
                <a:solidFill>
                  <a:srgbClr val="B8860B"/>
                </a:solidFill>
                <a:latin typeface="Georgia" pitchFamily="34" charset="0"/>
                <a:ea typeface="Georgia" pitchFamily="34" charset="-122"/>
                <a:cs typeface="Georgia" pitchFamily="34" charset="-120"/>
              </a:rPr>
              <a:t>3</a:t>
            </a:r>
            <a:endParaRPr lang="en-US" sz="2200" dirty="0"/>
          </a:p>
        </p:txBody>
      </p:sp>
      <p:sp>
        <p:nvSpPr>
          <p:cNvPr id="13" name="Text 11"/>
          <p:cNvSpPr txBox="1"/>
          <p:nvPr/>
        </p:nvSpPr>
        <p:spPr>
          <a:xfrm>
            <a:off x="6400800" y="2240280"/>
            <a:ext cx="2286000" cy="640080"/>
          </a:xfrm>
          <a:prstGeom prst="rect">
            <a:avLst/>
          </a:prstGeom>
          <a:noFill/>
          <a:ln/>
        </p:spPr>
        <p:txBody>
          <a:bodyPr wrap="square" lIns="0" tIns="0" rIns="0" bIns="0" rtlCol="0" anchor="ctr"/>
          <a:lstStyle/>
          <a:p>
            <a:pPr indent="0" marL="0">
              <a:buNone/>
            </a:pPr>
            <a:r>
              <a:rPr lang="en-US" sz="1600" b="1" dirty="0">
                <a:solidFill>
                  <a:srgbClr val="1B3B6F"/>
                </a:solidFill>
                <a:latin typeface="Calibri" pitchFamily="34" charset="0"/>
                <a:ea typeface="Calibri" pitchFamily="34" charset="-122"/>
                <a:cs typeface="Calibri" pitchFamily="34" charset="-120"/>
              </a:rPr>
              <a:t>Organization</a:t>
            </a:r>
            <a:endParaRPr lang="en-US" sz="1600" dirty="0"/>
          </a:p>
        </p:txBody>
      </p:sp>
      <p:sp>
        <p:nvSpPr>
          <p:cNvPr id="14" name="Text 12"/>
          <p:cNvSpPr txBox="1"/>
          <p:nvPr/>
        </p:nvSpPr>
        <p:spPr>
          <a:xfrm>
            <a:off x="6400800" y="2834640"/>
            <a:ext cx="2286000" cy="2834640"/>
          </a:xfrm>
          <a:prstGeom prst="rect">
            <a:avLst/>
          </a:prstGeom>
          <a:noFill/>
          <a:ln/>
        </p:spPr>
        <p:txBody>
          <a:bodyPr wrap="square" lIns="0" tIns="0" rIns="0" bIns="0" rtlCol="0" anchor="ctr"/>
          <a:lstStyle/>
          <a:p>
            <a:pPr indent="0" marL="0">
              <a:buNone/>
            </a:pPr>
            <a:r>
              <a:rPr lang="en-US" sz="1300" dirty="0">
                <a:solidFill>
                  <a:srgbClr val="333333"/>
                </a:solidFill>
                <a:latin typeface="Calibri" pitchFamily="34" charset="0"/>
                <a:ea typeface="Calibri" pitchFamily="34" charset="-122"/>
                <a:cs typeface="Calibri" pitchFamily="34" charset="-120"/>
              </a:rPr>
              <a:t>Development of staff, achievement of key objectives, and focused utilization of human resources.</a:t>
            </a:r>
            <a:endParaRPr lang="en-US" sz="1300" dirty="0"/>
          </a:p>
        </p:txBody>
      </p:sp>
      <p:sp>
        <p:nvSpPr>
          <p:cNvPr id="15" name="Text 13"/>
          <p:cNvSpPr txBox="1"/>
          <p:nvPr/>
        </p:nvSpPr>
        <p:spPr>
          <a:xfrm>
            <a:off x="457200" y="6492240"/>
            <a:ext cx="7772400" cy="274320"/>
          </a:xfrm>
          <a:prstGeom prst="rect">
            <a:avLst/>
          </a:prstGeom>
          <a:noFill/>
          <a:ln/>
        </p:spPr>
        <p:txBody>
          <a:bodyPr wrap="square" lIns="0" tIns="0" rIns="0" bIns="0" rtlCol="0" anchor="ctr"/>
          <a:lstStyle/>
          <a:p>
            <a:pPr indent="0" marL="0">
              <a:buNone/>
            </a:pPr>
            <a:r>
              <a:rPr lang="en-US" sz="1000" dirty="0">
                <a:solidFill>
                  <a:srgbClr val="A9ADB4"/>
                </a:solidFill>
                <a:latin typeface="Calibri" pitchFamily="34" charset="0"/>
                <a:ea typeface="Calibri" pitchFamily="34" charset="-122"/>
                <a:cs typeface="Calibri" pitchFamily="34" charset="-120"/>
              </a:rPr>
              <a:t>HopeBuilds: Dynamic Business Development Program (DBDP)</a:t>
            </a:r>
            <a:endParaRPr lang="en-US" sz="1000" dirty="0"/>
          </a:p>
        </p:txBody>
      </p:sp>
      <p:sp>
        <p:nvSpPr>
          <p:cNvPr id="16" name="Text 14"/>
          <p:cNvSpPr txBox="1"/>
          <p:nvPr/>
        </p:nvSpPr>
        <p:spPr>
          <a:xfrm>
            <a:off x="9601200" y="6492240"/>
            <a:ext cx="2103120" cy="274320"/>
          </a:xfrm>
          <a:prstGeom prst="rect">
            <a:avLst/>
          </a:prstGeom>
          <a:noFill/>
          <a:ln/>
        </p:spPr>
        <p:txBody>
          <a:bodyPr wrap="square" lIns="0" tIns="0" rIns="0" bIns="0" rtlCol="0" anchor="ctr"/>
          <a:lstStyle/>
          <a:p>
            <a:pPr algn="r" indent="0" marL="0">
              <a:buNone/>
            </a:pPr>
            <a:r>
              <a:rPr lang="en-US" sz="1000" dirty="0">
                <a:solidFill>
                  <a:srgbClr val="A9ADB4"/>
                </a:solidFill>
                <a:latin typeface="Calibri" pitchFamily="34" charset="0"/>
                <a:ea typeface="Calibri" pitchFamily="34" charset="-122"/>
                <a:cs typeface="Calibri" pitchFamily="34" charset="-120"/>
              </a:rPr>
              <a:t>Week 5</a:t>
            </a:r>
            <a:endParaRPr lang="en-US" sz="10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11064240" cy="640080"/>
          </a:xfrm>
          <a:prstGeom prst="rect">
            <a:avLst/>
          </a:prstGeom>
          <a:noFill/>
          <a:ln/>
        </p:spPr>
        <p:txBody>
          <a:bodyPr wrap="square" lIns="0" tIns="0" rIns="0" bIns="0" rtlCol="0" anchor="ctr"/>
          <a:lstStyle/>
          <a:p>
            <a:pPr indent="0" marL="0">
              <a:buNone/>
            </a:pPr>
            <a:r>
              <a:rPr lang="en-US" sz="2700" b="1" dirty="0">
                <a:solidFill>
                  <a:srgbClr val="1B3B6F"/>
                </a:solidFill>
                <a:latin typeface="Georgia" pitchFamily="34" charset="0"/>
                <a:ea typeface="Georgia" pitchFamily="34" charset="-122"/>
                <a:cs typeface="Georgia" pitchFamily="34" charset="-120"/>
              </a:rPr>
              <a:t>Appraisal Procedure</a:t>
            </a:r>
            <a:endParaRPr lang="en-US" sz="2700" dirty="0"/>
          </a:p>
        </p:txBody>
      </p:sp>
      <p:sp>
        <p:nvSpPr>
          <p:cNvPr id="3" name="Text 1"/>
          <p:cNvSpPr txBox="1"/>
          <p:nvPr/>
        </p:nvSpPr>
        <p:spPr>
          <a:xfrm>
            <a:off x="731520" y="1554480"/>
            <a:ext cx="10515600" cy="4846320"/>
          </a:xfrm>
          <a:prstGeom prst="rect">
            <a:avLst/>
          </a:prstGeom>
          <a:noFill/>
          <a:ln/>
        </p:spPr>
        <p:txBody>
          <a:bodyPr wrap="square" lIns="0" tIns="0" rIns="0" bIns="0" rtlCol="0" anchor="ctr"/>
          <a:lstStyle/>
          <a:p>
            <a:pPr marL="342900" indent="-342900">
              <a:spcAft>
                <a:spcPts val="800"/>
              </a:spcAft>
              <a:buSzPct val="100000"/>
              <a:buChar char="•"/>
            </a:pPr>
            <a:r>
              <a:rPr lang="en-US" sz="1800" dirty="0">
                <a:solidFill>
                  <a:srgbClr val="333333"/>
                </a:solidFill>
                <a:latin typeface="Calibri" pitchFamily="34" charset="0"/>
                <a:ea typeface="Calibri" pitchFamily="34" charset="-122"/>
                <a:cs typeface="Calibri" pitchFamily="34" charset="-120"/>
              </a:rPr>
              <a:t>Agree Objectives</a:t>
            </a:r>
            <a:endParaRPr lang="en-US" sz="1800" dirty="0"/>
          </a:p>
          <a:p>
            <a:pPr marL="342900" indent="-342900">
              <a:spcAft>
                <a:spcPts val="800"/>
              </a:spcAft>
              <a:buSzPct val="100000"/>
              <a:buChar char="•"/>
            </a:pPr>
            <a:r>
              <a:rPr lang="en-US" sz="1800" dirty="0">
                <a:solidFill>
                  <a:srgbClr val="333333"/>
                </a:solidFill>
                <a:latin typeface="Calibri" pitchFamily="34" charset="0"/>
                <a:ea typeface="Calibri" pitchFamily="34" charset="-122"/>
                <a:cs typeface="Calibri" pitchFamily="34" charset="-120"/>
              </a:rPr>
              <a:t>Monitor Performance</a:t>
            </a:r>
            <a:endParaRPr lang="en-US" sz="1800" dirty="0"/>
          </a:p>
          <a:p>
            <a:pPr marL="342900" indent="-342900">
              <a:spcAft>
                <a:spcPts val="800"/>
              </a:spcAft>
              <a:buSzPct val="100000"/>
              <a:buChar char="•"/>
            </a:pPr>
            <a:r>
              <a:rPr lang="en-US" sz="1800" dirty="0">
                <a:solidFill>
                  <a:srgbClr val="333333"/>
                </a:solidFill>
                <a:latin typeface="Calibri" pitchFamily="34" charset="0"/>
                <a:ea typeface="Calibri" pitchFamily="34" charset="-122"/>
                <a:cs typeface="Calibri" pitchFamily="34" charset="-120"/>
              </a:rPr>
              <a:t>Give Sufficient Notice</a:t>
            </a:r>
            <a:endParaRPr lang="en-US" sz="1800" dirty="0"/>
          </a:p>
          <a:p>
            <a:pPr marL="342900" indent="-342900">
              <a:spcAft>
                <a:spcPts val="800"/>
              </a:spcAft>
              <a:buSzPct val="100000"/>
              <a:buChar char="•"/>
            </a:pPr>
            <a:r>
              <a:rPr lang="en-US" sz="1800" dirty="0">
                <a:solidFill>
                  <a:srgbClr val="333333"/>
                </a:solidFill>
                <a:latin typeface="Calibri" pitchFamily="34" charset="0"/>
                <a:ea typeface="Calibri" pitchFamily="34" charset="-122"/>
                <a:cs typeface="Calibri" pitchFamily="34" charset="-120"/>
              </a:rPr>
              <a:t>Prepare Necessary Documentation</a:t>
            </a:r>
            <a:endParaRPr lang="en-US" sz="1800" dirty="0"/>
          </a:p>
          <a:p>
            <a:pPr marL="342900" indent="-342900">
              <a:spcAft>
                <a:spcPts val="800"/>
              </a:spcAft>
              <a:buSzPct val="100000"/>
              <a:buChar char="•"/>
            </a:pPr>
            <a:r>
              <a:rPr lang="en-US" sz="1800" dirty="0">
                <a:solidFill>
                  <a:srgbClr val="333333"/>
                </a:solidFill>
                <a:latin typeface="Calibri" pitchFamily="34" charset="0"/>
                <a:ea typeface="Calibri" pitchFamily="34" charset="-122"/>
                <a:cs typeface="Calibri" pitchFamily="34" charset="-120"/>
              </a:rPr>
              <a:t>Prepare Location</a:t>
            </a:r>
            <a:endParaRPr lang="en-US" sz="1800" dirty="0"/>
          </a:p>
          <a:p>
            <a:pPr marL="342900" indent="-342900">
              <a:spcAft>
                <a:spcPts val="800"/>
              </a:spcAft>
              <a:buSzPct val="100000"/>
              <a:buChar char="•"/>
            </a:pPr>
            <a:r>
              <a:rPr lang="en-US" sz="1800" dirty="0">
                <a:solidFill>
                  <a:srgbClr val="333333"/>
                </a:solidFill>
                <a:latin typeface="Calibri" pitchFamily="34" charset="0"/>
                <a:ea typeface="Calibri" pitchFamily="34" charset="-122"/>
                <a:cs typeface="Calibri" pitchFamily="34" charset="-120"/>
              </a:rPr>
              <a:t>Conduct Appraisal</a:t>
            </a:r>
            <a:endParaRPr lang="en-US" sz="1800" dirty="0"/>
          </a:p>
          <a:p>
            <a:pPr marL="342900" indent="-342900">
              <a:spcAft>
                <a:spcPts val="800"/>
              </a:spcAft>
              <a:buSzPct val="100000"/>
              <a:buChar char="•"/>
            </a:pPr>
            <a:r>
              <a:rPr lang="en-US" sz="1800" dirty="0">
                <a:solidFill>
                  <a:srgbClr val="333333"/>
                </a:solidFill>
                <a:latin typeface="Calibri" pitchFamily="34" charset="0"/>
                <a:ea typeface="Calibri" pitchFamily="34" charset="-122"/>
                <a:cs typeface="Calibri" pitchFamily="34" charset="-120"/>
              </a:rPr>
              <a:t>Complete Documentation</a:t>
            </a:r>
            <a:endParaRPr lang="en-US" sz="1800" dirty="0"/>
          </a:p>
          <a:p>
            <a:pPr marL="342900" indent="-342900">
              <a:spcAft>
                <a:spcPts val="800"/>
              </a:spcAft>
              <a:buSzPct val="100000"/>
              <a:buChar char="•"/>
            </a:pPr>
            <a:r>
              <a:rPr lang="en-US" sz="1800" dirty="0">
                <a:solidFill>
                  <a:srgbClr val="333333"/>
                </a:solidFill>
                <a:latin typeface="Calibri" pitchFamily="34" charset="0"/>
                <a:ea typeface="Calibri" pitchFamily="34" charset="-122"/>
                <a:cs typeface="Calibri" pitchFamily="34" charset="-120"/>
              </a:rPr>
              <a:t>Implement Plans</a:t>
            </a:r>
            <a:endParaRPr lang="en-US" sz="1800" dirty="0"/>
          </a:p>
        </p:txBody>
      </p:sp>
      <p:sp>
        <p:nvSpPr>
          <p:cNvPr id="4" name="Text 2"/>
          <p:cNvSpPr txBox="1"/>
          <p:nvPr/>
        </p:nvSpPr>
        <p:spPr>
          <a:xfrm>
            <a:off x="457200" y="6492240"/>
            <a:ext cx="7772400" cy="274320"/>
          </a:xfrm>
          <a:prstGeom prst="rect">
            <a:avLst/>
          </a:prstGeom>
          <a:noFill/>
          <a:ln/>
        </p:spPr>
        <p:txBody>
          <a:bodyPr wrap="square" lIns="0" tIns="0" rIns="0" bIns="0" rtlCol="0" anchor="ctr"/>
          <a:lstStyle/>
          <a:p>
            <a:pPr indent="0" marL="0">
              <a:buNone/>
            </a:pPr>
            <a:r>
              <a:rPr lang="en-US" sz="1000" dirty="0">
                <a:solidFill>
                  <a:srgbClr val="A9ADB4"/>
                </a:solidFill>
                <a:latin typeface="Calibri" pitchFamily="34" charset="0"/>
                <a:ea typeface="Calibri" pitchFamily="34" charset="-122"/>
                <a:cs typeface="Calibri" pitchFamily="34" charset="-120"/>
              </a:rPr>
              <a:t>HopeBuilds: Dynamic Business Development Program (DBDP)</a:t>
            </a:r>
            <a:endParaRPr lang="en-US" sz="1000" dirty="0"/>
          </a:p>
        </p:txBody>
      </p:sp>
      <p:sp>
        <p:nvSpPr>
          <p:cNvPr id="5" name="Text 3"/>
          <p:cNvSpPr txBox="1"/>
          <p:nvPr/>
        </p:nvSpPr>
        <p:spPr>
          <a:xfrm>
            <a:off x="9601200" y="6492240"/>
            <a:ext cx="2103120" cy="274320"/>
          </a:xfrm>
          <a:prstGeom prst="rect">
            <a:avLst/>
          </a:prstGeom>
          <a:noFill/>
          <a:ln/>
        </p:spPr>
        <p:txBody>
          <a:bodyPr wrap="square" lIns="0" tIns="0" rIns="0" bIns="0" rtlCol="0" anchor="ctr"/>
          <a:lstStyle/>
          <a:p>
            <a:pPr algn="r" indent="0" marL="0">
              <a:buNone/>
            </a:pPr>
            <a:r>
              <a:rPr lang="en-US" sz="1000" dirty="0">
                <a:solidFill>
                  <a:srgbClr val="A9ADB4"/>
                </a:solidFill>
                <a:latin typeface="Calibri" pitchFamily="34" charset="0"/>
                <a:ea typeface="Calibri" pitchFamily="34" charset="-122"/>
                <a:cs typeface="Calibri" pitchFamily="34" charset="-120"/>
              </a:rPr>
              <a:t>Week 5</a:t>
            </a:r>
            <a:endParaRPr lang="en-US" sz="10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1B3B6F"/>
        </a:solidFill>
      </p:bgPr>
    </p:bg>
    <p:spTree>
      <p:nvGrpSpPr>
        <p:cNvPr id="1" name=""/>
        <p:cNvGrpSpPr/>
        <p:nvPr/>
      </p:nvGrpSpPr>
      <p:grpSpPr>
        <a:xfrm>
          <a:off x="0" y="0"/>
          <a:ext cx="0" cy="0"/>
          <a:chOff x="0" y="0"/>
          <a:chExt cx="0" cy="0"/>
        </a:xfrm>
      </p:grpSpPr>
      <p:sp>
        <p:nvSpPr>
          <p:cNvPr id="2" name="Text 0"/>
          <p:cNvSpPr txBox="1"/>
          <p:nvPr/>
        </p:nvSpPr>
        <p:spPr>
          <a:xfrm>
            <a:off x="731520" y="2743200"/>
            <a:ext cx="10698480" cy="1371600"/>
          </a:xfrm>
          <a:prstGeom prst="rect">
            <a:avLst/>
          </a:prstGeom>
          <a:noFill/>
          <a:ln/>
        </p:spPr>
        <p:txBody>
          <a:bodyPr wrap="square" lIns="0" tIns="0" rIns="0" bIns="0" rtlCol="0" anchor="ctr"/>
          <a:lstStyle/>
          <a:p>
            <a:pPr algn="ctr" indent="0" marL="0">
              <a:buNone/>
            </a:pPr>
            <a:r>
              <a:rPr lang="en-US" sz="3600" b="1" dirty="0">
                <a:solidFill>
                  <a:srgbClr val="FFFFFF"/>
                </a:solidFill>
                <a:latin typeface="Georgia" pitchFamily="34" charset="0"/>
                <a:ea typeface="Georgia" pitchFamily="34" charset="-122"/>
                <a:cs typeface="Georgia" pitchFamily="34" charset="-120"/>
              </a:rPr>
              <a:t>Training &amp; Development</a:t>
            </a:r>
            <a:endParaRPr lang="en-US" sz="3600" dirty="0"/>
          </a:p>
        </p:txBody>
      </p:sp>
      <p:sp>
        <p:nvSpPr>
          <p:cNvPr id="3" name="Text 1"/>
          <p:cNvSpPr txBox="1"/>
          <p:nvPr/>
        </p:nvSpPr>
        <p:spPr>
          <a:xfrm>
            <a:off x="457200" y="6492240"/>
            <a:ext cx="7772400" cy="274320"/>
          </a:xfrm>
          <a:prstGeom prst="rect">
            <a:avLst/>
          </a:prstGeom>
          <a:noFill/>
          <a:ln/>
        </p:spPr>
        <p:txBody>
          <a:bodyPr wrap="square" lIns="0" tIns="0" rIns="0" bIns="0" rtlCol="0" anchor="ctr"/>
          <a:lstStyle/>
          <a:p>
            <a:pPr indent="0" marL="0">
              <a:buNone/>
            </a:pPr>
            <a:r>
              <a:rPr lang="en-US" sz="1000" dirty="0">
                <a:solidFill>
                  <a:srgbClr val="A9ADB4"/>
                </a:solidFill>
                <a:latin typeface="Calibri" pitchFamily="34" charset="0"/>
                <a:ea typeface="Calibri" pitchFamily="34" charset="-122"/>
                <a:cs typeface="Calibri" pitchFamily="34" charset="-120"/>
              </a:rPr>
              <a:t>HopeBuilds: Dynamic Business Development Program (DBDP)</a:t>
            </a:r>
            <a:endParaRPr lang="en-US" sz="1000" dirty="0"/>
          </a:p>
        </p:txBody>
      </p:sp>
      <p:sp>
        <p:nvSpPr>
          <p:cNvPr id="4" name="Text 2"/>
          <p:cNvSpPr txBox="1"/>
          <p:nvPr/>
        </p:nvSpPr>
        <p:spPr>
          <a:xfrm>
            <a:off x="9601200" y="6492240"/>
            <a:ext cx="2103120" cy="274320"/>
          </a:xfrm>
          <a:prstGeom prst="rect">
            <a:avLst/>
          </a:prstGeom>
          <a:noFill/>
          <a:ln/>
        </p:spPr>
        <p:txBody>
          <a:bodyPr wrap="square" lIns="0" tIns="0" rIns="0" bIns="0" rtlCol="0" anchor="ctr"/>
          <a:lstStyle/>
          <a:p>
            <a:pPr algn="r" indent="0" marL="0">
              <a:buNone/>
            </a:pPr>
            <a:r>
              <a:rPr lang="en-US" sz="1000" dirty="0">
                <a:solidFill>
                  <a:srgbClr val="A9ADB4"/>
                </a:solidFill>
                <a:latin typeface="Calibri" pitchFamily="34" charset="0"/>
                <a:ea typeface="Calibri" pitchFamily="34" charset="-122"/>
                <a:cs typeface="Calibri" pitchFamily="34" charset="-120"/>
              </a:rPr>
              <a:t>Week 5</a:t>
            </a:r>
            <a:endParaRPr lang="en-US" sz="100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11064240" cy="640080"/>
          </a:xfrm>
          <a:prstGeom prst="rect">
            <a:avLst/>
          </a:prstGeom>
          <a:noFill/>
          <a:ln/>
        </p:spPr>
        <p:txBody>
          <a:bodyPr wrap="square" lIns="0" tIns="0" rIns="0" bIns="0" rtlCol="0" anchor="ctr"/>
          <a:lstStyle/>
          <a:p>
            <a:pPr indent="0" marL="0">
              <a:buNone/>
            </a:pPr>
            <a:r>
              <a:rPr lang="en-US" sz="2700" b="1" dirty="0">
                <a:solidFill>
                  <a:srgbClr val="1B3B6F"/>
                </a:solidFill>
                <a:latin typeface="Georgia" pitchFamily="34" charset="0"/>
                <a:ea typeface="Georgia" pitchFamily="34" charset="-122"/>
                <a:cs typeface="Georgia" pitchFamily="34" charset="-120"/>
              </a:rPr>
              <a:t>What Is Training?</a:t>
            </a:r>
            <a:endParaRPr lang="en-US" sz="2700" dirty="0"/>
          </a:p>
        </p:txBody>
      </p:sp>
      <p:sp>
        <p:nvSpPr>
          <p:cNvPr id="3" name="Text 1"/>
          <p:cNvSpPr txBox="1"/>
          <p:nvPr/>
        </p:nvSpPr>
        <p:spPr>
          <a:xfrm>
            <a:off x="731520" y="2286000"/>
            <a:ext cx="10515600" cy="4846320"/>
          </a:xfrm>
          <a:prstGeom prst="rect">
            <a:avLst/>
          </a:prstGeom>
          <a:noFill/>
          <a:ln/>
        </p:spPr>
        <p:txBody>
          <a:bodyPr wrap="square" lIns="0" tIns="0" rIns="0" bIns="0" rtlCol="0" anchor="ctr"/>
          <a:lstStyle/>
          <a:p>
            <a:pPr indent="0" marL="0">
              <a:spcAft>
                <a:spcPts val="1200"/>
              </a:spcAft>
              <a:buNone/>
            </a:pPr>
            <a:r>
              <a:rPr lang="en-US" sz="2200" dirty="0">
                <a:solidFill>
                  <a:srgbClr val="333333"/>
                </a:solidFill>
                <a:latin typeface="Calibri" pitchFamily="34" charset="0"/>
                <a:ea typeface="Calibri" pitchFamily="34" charset="-122"/>
                <a:cs typeface="Calibri" pitchFamily="34" charset="-120"/>
              </a:rPr>
              <a:t>Training refers to the acquisition of knowledge, skills, and abilities required to perform effectively in any given role.</a:t>
            </a:r>
            <a:endParaRPr lang="en-US" sz="2200" dirty="0"/>
          </a:p>
        </p:txBody>
      </p:sp>
      <p:sp>
        <p:nvSpPr>
          <p:cNvPr id="4" name="Text 2"/>
          <p:cNvSpPr txBox="1"/>
          <p:nvPr/>
        </p:nvSpPr>
        <p:spPr>
          <a:xfrm>
            <a:off x="457200" y="6492240"/>
            <a:ext cx="7772400" cy="274320"/>
          </a:xfrm>
          <a:prstGeom prst="rect">
            <a:avLst/>
          </a:prstGeom>
          <a:noFill/>
          <a:ln/>
        </p:spPr>
        <p:txBody>
          <a:bodyPr wrap="square" lIns="0" tIns="0" rIns="0" bIns="0" rtlCol="0" anchor="ctr"/>
          <a:lstStyle/>
          <a:p>
            <a:pPr indent="0" marL="0">
              <a:buNone/>
            </a:pPr>
            <a:r>
              <a:rPr lang="en-US" sz="1000" dirty="0">
                <a:solidFill>
                  <a:srgbClr val="A9ADB4"/>
                </a:solidFill>
                <a:latin typeface="Calibri" pitchFamily="34" charset="0"/>
                <a:ea typeface="Calibri" pitchFamily="34" charset="-122"/>
                <a:cs typeface="Calibri" pitchFamily="34" charset="-120"/>
              </a:rPr>
              <a:t>HopeBuilds: Dynamic Business Development Program (DBDP)</a:t>
            </a:r>
            <a:endParaRPr lang="en-US" sz="1000" dirty="0"/>
          </a:p>
        </p:txBody>
      </p:sp>
      <p:sp>
        <p:nvSpPr>
          <p:cNvPr id="5" name="Text 3"/>
          <p:cNvSpPr txBox="1"/>
          <p:nvPr/>
        </p:nvSpPr>
        <p:spPr>
          <a:xfrm>
            <a:off x="9601200" y="6492240"/>
            <a:ext cx="2103120" cy="274320"/>
          </a:xfrm>
          <a:prstGeom prst="rect">
            <a:avLst/>
          </a:prstGeom>
          <a:noFill/>
          <a:ln/>
        </p:spPr>
        <p:txBody>
          <a:bodyPr wrap="square" lIns="0" tIns="0" rIns="0" bIns="0" rtlCol="0" anchor="ctr"/>
          <a:lstStyle/>
          <a:p>
            <a:pPr algn="r" indent="0" marL="0">
              <a:buNone/>
            </a:pPr>
            <a:r>
              <a:rPr lang="en-US" sz="1000" dirty="0">
                <a:solidFill>
                  <a:srgbClr val="A9ADB4"/>
                </a:solidFill>
                <a:latin typeface="Calibri" pitchFamily="34" charset="0"/>
                <a:ea typeface="Calibri" pitchFamily="34" charset="-122"/>
                <a:cs typeface="Calibri" pitchFamily="34" charset="-120"/>
              </a:rPr>
              <a:t>Week 5</a:t>
            </a:r>
            <a:endParaRPr lang="en-US" sz="100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11064240" cy="822960"/>
          </a:xfrm>
          <a:prstGeom prst="rect">
            <a:avLst/>
          </a:prstGeom>
          <a:noFill/>
          <a:ln/>
        </p:spPr>
        <p:txBody>
          <a:bodyPr wrap="square" lIns="0" tIns="0" rIns="0" bIns="0" rtlCol="0" anchor="ctr"/>
          <a:lstStyle/>
          <a:p>
            <a:pPr indent="0" marL="0">
              <a:buNone/>
            </a:pPr>
            <a:r>
              <a:rPr lang="en-US" sz="2700" b="1" dirty="0">
                <a:solidFill>
                  <a:srgbClr val="1B3B6F"/>
                </a:solidFill>
                <a:latin typeface="Georgia" pitchFamily="34" charset="0"/>
                <a:ea typeface="Georgia" pitchFamily="34" charset="-122"/>
                <a:cs typeface="Georgia" pitchFamily="34" charset="-120"/>
              </a:rPr>
              <a:t>Knowledge, Skills &amp; Abilities</a:t>
            </a:r>
            <a:endParaRPr lang="en-US" sz="2700" dirty="0"/>
          </a:p>
        </p:txBody>
      </p:sp>
      <p:sp>
        <p:nvSpPr>
          <p:cNvPr id="3" name="Text 1"/>
          <p:cNvSpPr txBox="1"/>
          <p:nvPr/>
        </p:nvSpPr>
        <p:spPr>
          <a:xfrm>
            <a:off x="731520" y="1737360"/>
            <a:ext cx="10515600" cy="4846320"/>
          </a:xfrm>
          <a:prstGeom prst="rect">
            <a:avLst/>
          </a:prstGeom>
          <a:noFill/>
          <a:ln/>
        </p:spPr>
        <p:txBody>
          <a:bodyPr wrap="square" lIns="0" tIns="0" rIns="0" bIns="0" rtlCol="0" anchor="ctr"/>
          <a:lstStyle/>
          <a:p>
            <a:pPr marL="342900" indent="-342900">
              <a:spcAft>
                <a:spcPts val="1800"/>
              </a:spcAft>
              <a:buSzPct val="100000"/>
              <a:buChar char="•"/>
            </a:pPr>
            <a:r>
              <a:rPr lang="en-US" sz="1900" dirty="0">
                <a:solidFill>
                  <a:srgbClr val="333333"/>
                </a:solidFill>
                <a:latin typeface="Calibri" pitchFamily="34" charset="0"/>
                <a:ea typeface="Calibri" pitchFamily="34" charset="-122"/>
                <a:cs typeface="Calibri" pitchFamily="34" charset="-120"/>
              </a:rPr>
              <a:t>Knowledge is information specific and particular to a subject, enabling a person to understand a subject to an acceptable level.</a:t>
            </a:r>
            <a:endParaRPr lang="en-US" sz="1900" dirty="0"/>
          </a:p>
          <a:p>
            <a:pPr marL="342900" indent="-342900">
              <a:spcAft>
                <a:spcPts val="1800"/>
              </a:spcAft>
              <a:buSzPct val="100000"/>
              <a:buChar char="•"/>
            </a:pPr>
            <a:r>
              <a:rPr lang="en-US" sz="1900" dirty="0">
                <a:solidFill>
                  <a:srgbClr val="333333"/>
                </a:solidFill>
                <a:latin typeface="Calibri" pitchFamily="34" charset="0"/>
                <a:ea typeface="Calibri" pitchFamily="34" charset="-122"/>
                <a:cs typeface="Calibri" pitchFamily="34" charset="-120"/>
              </a:rPr>
              <a:t>Skill is a developed aptitude or ability in a particular intellectual or physical area.</a:t>
            </a:r>
            <a:endParaRPr lang="en-US" sz="1900" dirty="0"/>
          </a:p>
          <a:p>
            <a:pPr marL="342900" indent="-342900">
              <a:spcAft>
                <a:spcPts val="1800"/>
              </a:spcAft>
              <a:buSzPct val="100000"/>
              <a:buChar char="•"/>
            </a:pPr>
            <a:r>
              <a:rPr lang="en-US" sz="1900" dirty="0">
                <a:solidFill>
                  <a:srgbClr val="333333"/>
                </a:solidFill>
                <a:latin typeface="Calibri" pitchFamily="34" charset="0"/>
                <a:ea typeface="Calibri" pitchFamily="34" charset="-122"/>
                <a:cs typeface="Calibri" pitchFamily="34" charset="-120"/>
              </a:rPr>
              <a:t>Attitude is an internal state which affects one's choice of action towards some objects, persons, or events.</a:t>
            </a:r>
            <a:endParaRPr lang="en-US" sz="1900" dirty="0"/>
          </a:p>
        </p:txBody>
      </p:sp>
      <p:sp>
        <p:nvSpPr>
          <p:cNvPr id="4" name="Text 2"/>
          <p:cNvSpPr txBox="1"/>
          <p:nvPr/>
        </p:nvSpPr>
        <p:spPr>
          <a:xfrm>
            <a:off x="457200" y="6492240"/>
            <a:ext cx="7772400" cy="274320"/>
          </a:xfrm>
          <a:prstGeom prst="rect">
            <a:avLst/>
          </a:prstGeom>
          <a:noFill/>
          <a:ln/>
        </p:spPr>
        <p:txBody>
          <a:bodyPr wrap="square" lIns="0" tIns="0" rIns="0" bIns="0" rtlCol="0" anchor="ctr"/>
          <a:lstStyle/>
          <a:p>
            <a:pPr indent="0" marL="0">
              <a:buNone/>
            </a:pPr>
            <a:r>
              <a:rPr lang="en-US" sz="1000" dirty="0">
                <a:solidFill>
                  <a:srgbClr val="A9ADB4"/>
                </a:solidFill>
                <a:latin typeface="Calibri" pitchFamily="34" charset="0"/>
                <a:ea typeface="Calibri" pitchFamily="34" charset="-122"/>
                <a:cs typeface="Calibri" pitchFamily="34" charset="-120"/>
              </a:rPr>
              <a:t>HopeBuilds: Dynamic Business Development Program (DBDP)</a:t>
            </a:r>
            <a:endParaRPr lang="en-US" sz="1000" dirty="0"/>
          </a:p>
        </p:txBody>
      </p:sp>
      <p:sp>
        <p:nvSpPr>
          <p:cNvPr id="5" name="Text 3"/>
          <p:cNvSpPr txBox="1"/>
          <p:nvPr/>
        </p:nvSpPr>
        <p:spPr>
          <a:xfrm>
            <a:off x="9601200" y="6492240"/>
            <a:ext cx="2103120" cy="274320"/>
          </a:xfrm>
          <a:prstGeom prst="rect">
            <a:avLst/>
          </a:prstGeom>
          <a:noFill/>
          <a:ln/>
        </p:spPr>
        <p:txBody>
          <a:bodyPr wrap="square" lIns="0" tIns="0" rIns="0" bIns="0" rtlCol="0" anchor="ctr"/>
          <a:lstStyle/>
          <a:p>
            <a:pPr algn="r" indent="0" marL="0">
              <a:buNone/>
            </a:pPr>
            <a:r>
              <a:rPr lang="en-US" sz="1000" dirty="0">
                <a:solidFill>
                  <a:srgbClr val="A9ADB4"/>
                </a:solidFill>
                <a:latin typeface="Calibri" pitchFamily="34" charset="0"/>
                <a:ea typeface="Calibri" pitchFamily="34" charset="-122"/>
                <a:cs typeface="Calibri" pitchFamily="34" charset="-120"/>
              </a:rPr>
              <a:t>Week 5</a:t>
            </a:r>
            <a:endParaRPr lang="en-US" sz="100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11064240" cy="640080"/>
          </a:xfrm>
          <a:prstGeom prst="rect">
            <a:avLst/>
          </a:prstGeom>
          <a:noFill/>
          <a:ln/>
        </p:spPr>
        <p:txBody>
          <a:bodyPr wrap="square" lIns="0" tIns="0" rIns="0" bIns="0" rtlCol="0" anchor="ctr"/>
          <a:lstStyle/>
          <a:p>
            <a:pPr indent="0" marL="0">
              <a:buNone/>
            </a:pPr>
            <a:r>
              <a:rPr lang="en-US" sz="2700" b="1" dirty="0">
                <a:solidFill>
                  <a:srgbClr val="1B3B6F"/>
                </a:solidFill>
                <a:latin typeface="Georgia" pitchFamily="34" charset="0"/>
                <a:ea typeface="Georgia" pitchFamily="34" charset="-122"/>
                <a:cs typeface="Georgia" pitchFamily="34" charset="-120"/>
              </a:rPr>
              <a:t>The Training Cycle</a:t>
            </a:r>
            <a:endParaRPr lang="en-US" sz="2700" dirty="0"/>
          </a:p>
        </p:txBody>
      </p:sp>
      <p:sp>
        <p:nvSpPr>
          <p:cNvPr id="3" name="Shape 1"/>
          <p:cNvSpPr/>
          <p:nvPr/>
        </p:nvSpPr>
        <p:spPr>
          <a:xfrm>
            <a:off x="475488" y="2926080"/>
            <a:ext cx="2377440" cy="914400"/>
          </a:xfrm>
          <a:prstGeom prst="roundRect">
            <a:avLst>
              <a:gd name="adj" fmla="val 6000"/>
            </a:avLst>
          </a:prstGeom>
          <a:solidFill>
            <a:srgbClr val="1B3B6F"/>
          </a:solidFill>
          <a:ln/>
        </p:spPr>
      </p:sp>
      <p:sp>
        <p:nvSpPr>
          <p:cNvPr id="4" name="Text 2"/>
          <p:cNvSpPr txBox="1"/>
          <p:nvPr/>
        </p:nvSpPr>
        <p:spPr>
          <a:xfrm>
            <a:off x="475488" y="2926080"/>
            <a:ext cx="2377440" cy="914400"/>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IDENTIFY</a:t>
            </a:r>
            <a:endParaRPr lang="en-US" sz="1500" dirty="0"/>
          </a:p>
        </p:txBody>
      </p:sp>
      <p:sp>
        <p:nvSpPr>
          <p:cNvPr id="5" name="Text 3"/>
          <p:cNvSpPr txBox="1"/>
          <p:nvPr/>
        </p:nvSpPr>
        <p:spPr>
          <a:xfrm>
            <a:off x="2852928" y="2926080"/>
            <a:ext cx="475488" cy="914400"/>
          </a:xfrm>
          <a:prstGeom prst="rect">
            <a:avLst/>
          </a:prstGeom>
          <a:noFill/>
          <a:ln/>
        </p:spPr>
        <p:txBody>
          <a:bodyPr wrap="square" lIns="0" tIns="0" rIns="0" bIns="0" rtlCol="0" anchor="ctr"/>
          <a:lstStyle/>
          <a:p>
            <a:pPr algn="ctr" indent="0" marL="0">
              <a:buNone/>
            </a:pPr>
            <a:r>
              <a:rPr lang="en-US" sz="2400" b="1" dirty="0">
                <a:solidFill>
                  <a:srgbClr val="1B3B6F"/>
                </a:solidFill>
                <a:latin typeface="Calibri" pitchFamily="34" charset="0"/>
                <a:ea typeface="Calibri" pitchFamily="34" charset="-122"/>
                <a:cs typeface="Calibri" pitchFamily="34" charset="-120"/>
              </a:rPr>
              <a:t>→</a:t>
            </a:r>
            <a:endParaRPr lang="en-US" sz="2400" dirty="0"/>
          </a:p>
        </p:txBody>
      </p:sp>
      <p:sp>
        <p:nvSpPr>
          <p:cNvPr id="6" name="Shape 4"/>
          <p:cNvSpPr/>
          <p:nvPr/>
        </p:nvSpPr>
        <p:spPr>
          <a:xfrm>
            <a:off x="3328416" y="2926080"/>
            <a:ext cx="2377440" cy="914400"/>
          </a:xfrm>
          <a:prstGeom prst="roundRect">
            <a:avLst>
              <a:gd name="adj" fmla="val 6000"/>
            </a:avLst>
          </a:prstGeom>
          <a:solidFill>
            <a:srgbClr val="B8860B"/>
          </a:solidFill>
          <a:ln/>
        </p:spPr>
      </p:sp>
      <p:sp>
        <p:nvSpPr>
          <p:cNvPr id="7" name="Text 5"/>
          <p:cNvSpPr txBox="1"/>
          <p:nvPr/>
        </p:nvSpPr>
        <p:spPr>
          <a:xfrm>
            <a:off x="3328416" y="2926080"/>
            <a:ext cx="2377440" cy="914400"/>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DEVELOP</a:t>
            </a:r>
            <a:endParaRPr lang="en-US" sz="1500" dirty="0"/>
          </a:p>
        </p:txBody>
      </p:sp>
      <p:sp>
        <p:nvSpPr>
          <p:cNvPr id="8" name="Text 6"/>
          <p:cNvSpPr txBox="1"/>
          <p:nvPr/>
        </p:nvSpPr>
        <p:spPr>
          <a:xfrm>
            <a:off x="5705856" y="2926080"/>
            <a:ext cx="475488" cy="914400"/>
          </a:xfrm>
          <a:prstGeom prst="rect">
            <a:avLst/>
          </a:prstGeom>
          <a:noFill/>
          <a:ln/>
        </p:spPr>
        <p:txBody>
          <a:bodyPr wrap="square" lIns="0" tIns="0" rIns="0" bIns="0" rtlCol="0" anchor="ctr"/>
          <a:lstStyle/>
          <a:p>
            <a:pPr algn="ctr" indent="0" marL="0">
              <a:buNone/>
            </a:pPr>
            <a:r>
              <a:rPr lang="en-US" sz="2400" b="1" dirty="0">
                <a:solidFill>
                  <a:srgbClr val="1B3B6F"/>
                </a:solidFill>
                <a:latin typeface="Calibri" pitchFamily="34" charset="0"/>
                <a:ea typeface="Calibri" pitchFamily="34" charset="-122"/>
                <a:cs typeface="Calibri" pitchFamily="34" charset="-120"/>
              </a:rPr>
              <a:t>→</a:t>
            </a:r>
            <a:endParaRPr lang="en-US" sz="2400" dirty="0"/>
          </a:p>
        </p:txBody>
      </p:sp>
      <p:sp>
        <p:nvSpPr>
          <p:cNvPr id="9" name="Shape 7"/>
          <p:cNvSpPr/>
          <p:nvPr/>
        </p:nvSpPr>
        <p:spPr>
          <a:xfrm>
            <a:off x="6181344" y="2926080"/>
            <a:ext cx="2377440" cy="914400"/>
          </a:xfrm>
          <a:prstGeom prst="roundRect">
            <a:avLst>
              <a:gd name="adj" fmla="val 6000"/>
            </a:avLst>
          </a:prstGeom>
          <a:solidFill>
            <a:srgbClr val="1B3B6F"/>
          </a:solidFill>
          <a:ln/>
        </p:spPr>
      </p:sp>
      <p:sp>
        <p:nvSpPr>
          <p:cNvPr id="10" name="Text 8"/>
          <p:cNvSpPr txBox="1"/>
          <p:nvPr/>
        </p:nvSpPr>
        <p:spPr>
          <a:xfrm>
            <a:off x="6181344" y="2926080"/>
            <a:ext cx="2377440" cy="914400"/>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IMPLEMENT</a:t>
            </a:r>
            <a:endParaRPr lang="en-US" sz="1500" dirty="0"/>
          </a:p>
        </p:txBody>
      </p:sp>
      <p:sp>
        <p:nvSpPr>
          <p:cNvPr id="11" name="Text 9"/>
          <p:cNvSpPr txBox="1"/>
          <p:nvPr/>
        </p:nvSpPr>
        <p:spPr>
          <a:xfrm>
            <a:off x="8558784" y="2926080"/>
            <a:ext cx="475488" cy="914400"/>
          </a:xfrm>
          <a:prstGeom prst="rect">
            <a:avLst/>
          </a:prstGeom>
          <a:noFill/>
          <a:ln/>
        </p:spPr>
        <p:txBody>
          <a:bodyPr wrap="square" lIns="0" tIns="0" rIns="0" bIns="0" rtlCol="0" anchor="ctr"/>
          <a:lstStyle/>
          <a:p>
            <a:pPr algn="ctr" indent="0" marL="0">
              <a:buNone/>
            </a:pPr>
            <a:r>
              <a:rPr lang="en-US" sz="2400" b="1" dirty="0">
                <a:solidFill>
                  <a:srgbClr val="1B3B6F"/>
                </a:solidFill>
                <a:latin typeface="Calibri" pitchFamily="34" charset="0"/>
                <a:ea typeface="Calibri" pitchFamily="34" charset="-122"/>
                <a:cs typeface="Calibri" pitchFamily="34" charset="-120"/>
              </a:rPr>
              <a:t>→</a:t>
            </a:r>
            <a:endParaRPr lang="en-US" sz="2400" dirty="0"/>
          </a:p>
        </p:txBody>
      </p:sp>
      <p:sp>
        <p:nvSpPr>
          <p:cNvPr id="12" name="Shape 10"/>
          <p:cNvSpPr/>
          <p:nvPr/>
        </p:nvSpPr>
        <p:spPr>
          <a:xfrm>
            <a:off x="9034272" y="2926080"/>
            <a:ext cx="2377440" cy="914400"/>
          </a:xfrm>
          <a:prstGeom prst="roundRect">
            <a:avLst>
              <a:gd name="adj" fmla="val 6000"/>
            </a:avLst>
          </a:prstGeom>
          <a:solidFill>
            <a:srgbClr val="B8860B"/>
          </a:solidFill>
          <a:ln/>
        </p:spPr>
      </p:sp>
      <p:sp>
        <p:nvSpPr>
          <p:cNvPr id="13" name="Text 11"/>
          <p:cNvSpPr txBox="1"/>
          <p:nvPr/>
        </p:nvSpPr>
        <p:spPr>
          <a:xfrm>
            <a:off x="9034272" y="2926080"/>
            <a:ext cx="2377440" cy="914400"/>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EVALUATE</a:t>
            </a:r>
            <a:endParaRPr lang="en-US" sz="1500" dirty="0"/>
          </a:p>
        </p:txBody>
      </p:sp>
      <p:sp>
        <p:nvSpPr>
          <p:cNvPr id="14" name="Text 12"/>
          <p:cNvSpPr txBox="1"/>
          <p:nvPr/>
        </p:nvSpPr>
        <p:spPr>
          <a:xfrm>
            <a:off x="457200" y="6492240"/>
            <a:ext cx="7772400" cy="274320"/>
          </a:xfrm>
          <a:prstGeom prst="rect">
            <a:avLst/>
          </a:prstGeom>
          <a:noFill/>
          <a:ln/>
        </p:spPr>
        <p:txBody>
          <a:bodyPr wrap="square" lIns="0" tIns="0" rIns="0" bIns="0" rtlCol="0" anchor="ctr"/>
          <a:lstStyle/>
          <a:p>
            <a:pPr indent="0" marL="0">
              <a:buNone/>
            </a:pPr>
            <a:r>
              <a:rPr lang="en-US" sz="1000" dirty="0">
                <a:solidFill>
                  <a:srgbClr val="A9ADB4"/>
                </a:solidFill>
                <a:latin typeface="Calibri" pitchFamily="34" charset="0"/>
                <a:ea typeface="Calibri" pitchFamily="34" charset="-122"/>
                <a:cs typeface="Calibri" pitchFamily="34" charset="-120"/>
              </a:rPr>
              <a:t>HopeBuilds: Dynamic Business Development Program (DBDP)</a:t>
            </a:r>
            <a:endParaRPr lang="en-US" sz="1000" dirty="0"/>
          </a:p>
        </p:txBody>
      </p:sp>
      <p:sp>
        <p:nvSpPr>
          <p:cNvPr id="15" name="Text 13"/>
          <p:cNvSpPr txBox="1"/>
          <p:nvPr/>
        </p:nvSpPr>
        <p:spPr>
          <a:xfrm>
            <a:off x="9601200" y="6492240"/>
            <a:ext cx="2103120" cy="274320"/>
          </a:xfrm>
          <a:prstGeom prst="rect">
            <a:avLst/>
          </a:prstGeom>
          <a:noFill/>
          <a:ln/>
        </p:spPr>
        <p:txBody>
          <a:bodyPr wrap="square" lIns="0" tIns="0" rIns="0" bIns="0" rtlCol="0" anchor="ctr"/>
          <a:lstStyle/>
          <a:p>
            <a:pPr algn="r" indent="0" marL="0">
              <a:buNone/>
            </a:pPr>
            <a:r>
              <a:rPr lang="en-US" sz="1000" dirty="0">
                <a:solidFill>
                  <a:srgbClr val="A9ADB4"/>
                </a:solidFill>
                <a:latin typeface="Calibri" pitchFamily="34" charset="0"/>
                <a:ea typeface="Calibri" pitchFamily="34" charset="-122"/>
                <a:cs typeface="Calibri" pitchFamily="34" charset="-120"/>
              </a:rPr>
              <a:t>Week 5</a:t>
            </a:r>
            <a:endParaRPr lang="en-US" sz="100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11064240" cy="822960"/>
          </a:xfrm>
          <a:prstGeom prst="rect">
            <a:avLst/>
          </a:prstGeom>
          <a:noFill/>
          <a:ln/>
        </p:spPr>
        <p:txBody>
          <a:bodyPr wrap="square" lIns="0" tIns="0" rIns="0" bIns="0" rtlCol="0" anchor="ctr"/>
          <a:lstStyle/>
          <a:p>
            <a:pPr indent="0" marL="0">
              <a:buNone/>
            </a:pPr>
            <a:r>
              <a:rPr lang="en-US" sz="2700" b="1" dirty="0">
                <a:solidFill>
                  <a:srgbClr val="1B3B6F"/>
                </a:solidFill>
                <a:latin typeface="Georgia" pitchFamily="34" charset="0"/>
                <a:ea typeface="Georgia" pitchFamily="34" charset="-122"/>
                <a:cs typeface="Georgia" pitchFamily="34" charset="-120"/>
              </a:rPr>
              <a:t>The Training Cycle (cont.)</a:t>
            </a:r>
            <a:endParaRPr lang="en-US" sz="2700" dirty="0"/>
          </a:p>
        </p:txBody>
      </p:sp>
      <p:sp>
        <p:nvSpPr>
          <p:cNvPr id="3" name="Text 1"/>
          <p:cNvSpPr txBox="1"/>
          <p:nvPr/>
        </p:nvSpPr>
        <p:spPr>
          <a:xfrm>
            <a:off x="731520" y="1417320"/>
            <a:ext cx="10515600" cy="4846320"/>
          </a:xfrm>
          <a:prstGeom prst="rect">
            <a:avLst/>
          </a:prstGeom>
          <a:noFill/>
          <a:ln/>
        </p:spPr>
        <p:txBody>
          <a:bodyPr wrap="square" lIns="0" tIns="0" rIns="0" bIns="0" rtlCol="0" anchor="ctr"/>
          <a:lstStyle/>
          <a:p>
            <a:pPr marL="342900" indent="-342900">
              <a:spcAft>
                <a:spcPts val="600"/>
              </a:spcAft>
              <a:buSzPct val="100000"/>
              <a:buChar char="•"/>
            </a:pPr>
            <a:r>
              <a:rPr lang="en-US" sz="1500" b="1" dirty="0">
                <a:solidFill>
                  <a:srgbClr val="333333"/>
                </a:solidFill>
                <a:latin typeface="Calibri" pitchFamily="34" charset="0"/>
                <a:ea typeface="Calibri" pitchFamily="34" charset="-122"/>
                <a:cs typeface="Calibri" pitchFamily="34" charset="-120"/>
              </a:rPr>
              <a:t>IDENTIFY</a:t>
            </a:r>
            <a:endParaRPr lang="en-US" sz="1500" dirty="0"/>
          </a:p>
          <a:p>
            <a:pPr lvl="1" marL="508000" indent="-254000">
              <a:spcAft>
                <a:spcPts val="600"/>
              </a:spcAft>
              <a:buSzPct val="100000"/>
              <a:buChar char="▪"/>
            </a:pPr>
            <a:r>
              <a:rPr lang="en-US" sz="1500" dirty="0">
                <a:solidFill>
                  <a:srgbClr val="333333"/>
                </a:solidFill>
                <a:latin typeface="Calibri" pitchFamily="34" charset="0"/>
                <a:ea typeface="Calibri" pitchFamily="34" charset="-122"/>
                <a:cs typeface="Calibri" pitchFamily="34" charset="-120"/>
              </a:rPr>
              <a:t>Identify issues affecting business performance. Caution: not all issues identified can be resolved via training.</a:t>
            </a:r>
            <a:endParaRPr lang="en-US" sz="1500" dirty="0"/>
          </a:p>
          <a:p>
            <a:pPr marL="342900" indent="-342900">
              <a:spcAft>
                <a:spcPts val="600"/>
              </a:spcAft>
              <a:buSzPct val="100000"/>
              <a:buChar char="•"/>
            </a:pPr>
            <a:r>
              <a:rPr lang="en-US" sz="1500" b="1" dirty="0">
                <a:solidFill>
                  <a:srgbClr val="333333"/>
                </a:solidFill>
                <a:latin typeface="Calibri" pitchFamily="34" charset="0"/>
                <a:ea typeface="Calibri" pitchFamily="34" charset="-122"/>
                <a:cs typeface="Calibri" pitchFamily="34" charset="-120"/>
              </a:rPr>
              <a:t>DEVELOP</a:t>
            </a:r>
            <a:endParaRPr lang="en-US" sz="1500" dirty="0"/>
          </a:p>
          <a:p>
            <a:pPr lvl="1" marL="508000" indent="-254000">
              <a:spcAft>
                <a:spcPts val="600"/>
              </a:spcAft>
              <a:buSzPct val="100000"/>
              <a:buChar char="▪"/>
            </a:pPr>
            <a:r>
              <a:rPr lang="en-US" sz="1500" dirty="0">
                <a:solidFill>
                  <a:srgbClr val="333333"/>
                </a:solidFill>
                <a:latin typeface="Calibri" pitchFamily="34" charset="0"/>
                <a:ea typeface="Calibri" pitchFamily="34" charset="-122"/>
                <a:cs typeface="Calibri" pitchFamily="34" charset="-120"/>
              </a:rPr>
              <a:t>Prioritize those identified and develop training objectives.</a:t>
            </a:r>
            <a:endParaRPr lang="en-US" sz="1500" dirty="0"/>
          </a:p>
          <a:p>
            <a:pPr marL="342900" indent="-342900">
              <a:spcAft>
                <a:spcPts val="600"/>
              </a:spcAft>
              <a:buSzPct val="100000"/>
              <a:buChar char="•"/>
            </a:pPr>
            <a:r>
              <a:rPr lang="en-US" sz="1500" b="1" dirty="0">
                <a:solidFill>
                  <a:srgbClr val="333333"/>
                </a:solidFill>
                <a:latin typeface="Calibri" pitchFamily="34" charset="0"/>
                <a:ea typeface="Calibri" pitchFamily="34" charset="-122"/>
                <a:cs typeface="Calibri" pitchFamily="34" charset="-120"/>
              </a:rPr>
              <a:t>IMPLEMENT</a:t>
            </a:r>
            <a:endParaRPr lang="en-US" sz="1500" dirty="0"/>
          </a:p>
          <a:p>
            <a:pPr lvl="1" marL="508000" indent="-254000">
              <a:spcAft>
                <a:spcPts val="600"/>
              </a:spcAft>
              <a:buSzPct val="100000"/>
              <a:buChar char="▪"/>
            </a:pPr>
            <a:r>
              <a:rPr lang="en-US" sz="1500" dirty="0">
                <a:solidFill>
                  <a:srgbClr val="333333"/>
                </a:solidFill>
                <a:latin typeface="Calibri" pitchFamily="34" charset="0"/>
                <a:ea typeface="Calibri" pitchFamily="34" charset="-122"/>
                <a:cs typeface="Calibri" pitchFamily="34" charset="-120"/>
              </a:rPr>
              <a:t>Employ the training solution.</a:t>
            </a:r>
            <a:endParaRPr lang="en-US" sz="1500" dirty="0"/>
          </a:p>
          <a:p>
            <a:pPr marL="342900" indent="-342900">
              <a:spcAft>
                <a:spcPts val="600"/>
              </a:spcAft>
              <a:buSzPct val="100000"/>
              <a:buChar char="•"/>
            </a:pPr>
            <a:r>
              <a:rPr lang="en-US" sz="1500" b="1" dirty="0">
                <a:solidFill>
                  <a:srgbClr val="333333"/>
                </a:solidFill>
                <a:latin typeface="Calibri" pitchFamily="34" charset="0"/>
                <a:ea typeface="Calibri" pitchFamily="34" charset="-122"/>
                <a:cs typeface="Calibri" pitchFamily="34" charset="-120"/>
              </a:rPr>
              <a:t>EVALUATE</a:t>
            </a:r>
            <a:endParaRPr lang="en-US" sz="1500" dirty="0"/>
          </a:p>
          <a:p>
            <a:pPr lvl="1" marL="508000" indent="-254000">
              <a:spcAft>
                <a:spcPts val="600"/>
              </a:spcAft>
              <a:buSzPct val="100000"/>
              <a:buChar char="▪"/>
            </a:pPr>
            <a:r>
              <a:rPr lang="en-US" sz="1500" dirty="0">
                <a:solidFill>
                  <a:srgbClr val="333333"/>
                </a:solidFill>
                <a:latin typeface="Calibri" pitchFamily="34" charset="0"/>
                <a:ea typeface="Calibri" pitchFamily="34" charset="-122"/>
                <a:cs typeface="Calibri" pitchFamily="34" charset="-120"/>
              </a:rPr>
              <a:t>Compare employee/team performance before and after training.</a:t>
            </a:r>
            <a:endParaRPr lang="en-US" sz="1500" dirty="0"/>
          </a:p>
        </p:txBody>
      </p:sp>
      <p:sp>
        <p:nvSpPr>
          <p:cNvPr id="4" name="Text 2"/>
          <p:cNvSpPr txBox="1"/>
          <p:nvPr/>
        </p:nvSpPr>
        <p:spPr>
          <a:xfrm>
            <a:off x="457200" y="6492240"/>
            <a:ext cx="7772400" cy="274320"/>
          </a:xfrm>
          <a:prstGeom prst="rect">
            <a:avLst/>
          </a:prstGeom>
          <a:noFill/>
          <a:ln/>
        </p:spPr>
        <p:txBody>
          <a:bodyPr wrap="square" lIns="0" tIns="0" rIns="0" bIns="0" rtlCol="0" anchor="ctr"/>
          <a:lstStyle/>
          <a:p>
            <a:pPr indent="0" marL="0">
              <a:buNone/>
            </a:pPr>
            <a:r>
              <a:rPr lang="en-US" sz="1000" dirty="0">
                <a:solidFill>
                  <a:srgbClr val="A9ADB4"/>
                </a:solidFill>
                <a:latin typeface="Calibri" pitchFamily="34" charset="0"/>
                <a:ea typeface="Calibri" pitchFamily="34" charset="-122"/>
                <a:cs typeface="Calibri" pitchFamily="34" charset="-120"/>
              </a:rPr>
              <a:t>HopeBuilds: Dynamic Business Development Program (DBDP)</a:t>
            </a:r>
            <a:endParaRPr lang="en-US" sz="1000" dirty="0"/>
          </a:p>
        </p:txBody>
      </p:sp>
      <p:sp>
        <p:nvSpPr>
          <p:cNvPr id="5" name="Text 3"/>
          <p:cNvSpPr txBox="1"/>
          <p:nvPr/>
        </p:nvSpPr>
        <p:spPr>
          <a:xfrm>
            <a:off x="9601200" y="6492240"/>
            <a:ext cx="2103120" cy="274320"/>
          </a:xfrm>
          <a:prstGeom prst="rect">
            <a:avLst/>
          </a:prstGeom>
          <a:noFill/>
          <a:ln/>
        </p:spPr>
        <p:txBody>
          <a:bodyPr wrap="square" lIns="0" tIns="0" rIns="0" bIns="0" rtlCol="0" anchor="ctr"/>
          <a:lstStyle/>
          <a:p>
            <a:pPr algn="r" indent="0" marL="0">
              <a:buNone/>
            </a:pPr>
            <a:r>
              <a:rPr lang="en-US" sz="1000" dirty="0">
                <a:solidFill>
                  <a:srgbClr val="A9ADB4"/>
                </a:solidFill>
                <a:latin typeface="Calibri" pitchFamily="34" charset="0"/>
                <a:ea typeface="Calibri" pitchFamily="34" charset="-122"/>
                <a:cs typeface="Calibri" pitchFamily="34" charset="-120"/>
              </a:rPr>
              <a:t>Week 5</a:t>
            </a:r>
            <a:endParaRPr lang="en-US" sz="100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11064240" cy="640080"/>
          </a:xfrm>
          <a:prstGeom prst="rect">
            <a:avLst/>
          </a:prstGeom>
          <a:noFill/>
          <a:ln/>
        </p:spPr>
        <p:txBody>
          <a:bodyPr wrap="square" lIns="0" tIns="0" rIns="0" bIns="0" rtlCol="0" anchor="ctr"/>
          <a:lstStyle/>
          <a:p>
            <a:pPr indent="0" marL="0">
              <a:buNone/>
            </a:pPr>
            <a:r>
              <a:rPr lang="en-US" sz="2700" b="1" dirty="0">
                <a:solidFill>
                  <a:srgbClr val="1B3B6F"/>
                </a:solidFill>
                <a:latin typeface="Georgia" pitchFamily="34" charset="0"/>
                <a:ea typeface="Georgia" pitchFamily="34" charset="-122"/>
                <a:cs typeface="Georgia" pitchFamily="34" charset="-120"/>
              </a:rPr>
              <a:t>Not Everything Is a Training Need!</a:t>
            </a:r>
            <a:endParaRPr lang="en-US" sz="2700" dirty="0"/>
          </a:p>
        </p:txBody>
      </p:sp>
      <p:sp>
        <p:nvSpPr>
          <p:cNvPr id="3" name="Shape 1"/>
          <p:cNvSpPr/>
          <p:nvPr/>
        </p:nvSpPr>
        <p:spPr>
          <a:xfrm>
            <a:off x="548640" y="1645920"/>
            <a:ext cx="2651760" cy="1737360"/>
          </a:xfrm>
          <a:prstGeom prst="roundRect">
            <a:avLst>
              <a:gd name="adj" fmla="val 4211"/>
            </a:avLst>
          </a:prstGeom>
          <a:solidFill>
            <a:srgbClr val="EDEEF0"/>
          </a:solidFill>
          <a:ln/>
        </p:spPr>
      </p:sp>
      <p:sp>
        <p:nvSpPr>
          <p:cNvPr id="4" name="Text 2"/>
          <p:cNvSpPr txBox="1"/>
          <p:nvPr/>
        </p:nvSpPr>
        <p:spPr>
          <a:xfrm>
            <a:off x="731520" y="1783080"/>
            <a:ext cx="2286000" cy="457200"/>
          </a:xfrm>
          <a:prstGeom prst="rect">
            <a:avLst/>
          </a:prstGeom>
          <a:noFill/>
          <a:ln/>
        </p:spPr>
        <p:txBody>
          <a:bodyPr wrap="square" lIns="0" tIns="0" rIns="0" bIns="0" rtlCol="0" anchor="ctr"/>
          <a:lstStyle/>
          <a:p>
            <a:pPr indent="0" marL="0">
              <a:buNone/>
            </a:pPr>
            <a:r>
              <a:rPr lang="en-US" sz="2200" b="1" dirty="0">
                <a:solidFill>
                  <a:srgbClr val="B8860B"/>
                </a:solidFill>
                <a:latin typeface="Georgia" pitchFamily="34" charset="0"/>
                <a:ea typeface="Georgia" pitchFamily="34" charset="-122"/>
                <a:cs typeface="Georgia" pitchFamily="34" charset="-120"/>
              </a:rPr>
              <a:t>1</a:t>
            </a:r>
            <a:endParaRPr lang="en-US" sz="2200" dirty="0"/>
          </a:p>
        </p:txBody>
      </p:sp>
      <p:sp>
        <p:nvSpPr>
          <p:cNvPr id="5" name="Text 3"/>
          <p:cNvSpPr txBox="1"/>
          <p:nvPr/>
        </p:nvSpPr>
        <p:spPr>
          <a:xfrm>
            <a:off x="731520" y="2240280"/>
            <a:ext cx="2286000" cy="640080"/>
          </a:xfrm>
          <a:prstGeom prst="rect">
            <a:avLst/>
          </a:prstGeom>
          <a:noFill/>
          <a:ln/>
        </p:spPr>
        <p:txBody>
          <a:bodyPr wrap="square" lIns="0" tIns="0" rIns="0" bIns="0" rtlCol="0" anchor="ctr"/>
          <a:lstStyle/>
          <a:p>
            <a:pPr indent="0" marL="0">
              <a:buNone/>
            </a:pPr>
            <a:r>
              <a:rPr lang="en-US" sz="1600" b="1" dirty="0">
                <a:solidFill>
                  <a:srgbClr val="1B3B6F"/>
                </a:solidFill>
                <a:latin typeface="Calibri" pitchFamily="34" charset="0"/>
                <a:ea typeface="Calibri" pitchFamily="34" charset="-122"/>
                <a:cs typeface="Calibri" pitchFamily="34" charset="-120"/>
              </a:rPr>
              <a:t>Business Need</a:t>
            </a:r>
            <a:endParaRPr lang="en-US" sz="1600" dirty="0"/>
          </a:p>
        </p:txBody>
      </p:sp>
      <p:sp>
        <p:nvSpPr>
          <p:cNvPr id="6" name="Shape 4"/>
          <p:cNvSpPr/>
          <p:nvPr/>
        </p:nvSpPr>
        <p:spPr>
          <a:xfrm>
            <a:off x="3383280" y="1645920"/>
            <a:ext cx="2651760" cy="1737360"/>
          </a:xfrm>
          <a:prstGeom prst="roundRect">
            <a:avLst>
              <a:gd name="adj" fmla="val 4211"/>
            </a:avLst>
          </a:prstGeom>
          <a:solidFill>
            <a:srgbClr val="EDEEF0"/>
          </a:solidFill>
          <a:ln/>
        </p:spPr>
      </p:sp>
      <p:sp>
        <p:nvSpPr>
          <p:cNvPr id="7" name="Text 5"/>
          <p:cNvSpPr txBox="1"/>
          <p:nvPr/>
        </p:nvSpPr>
        <p:spPr>
          <a:xfrm>
            <a:off x="3566160" y="1783080"/>
            <a:ext cx="2286000" cy="457200"/>
          </a:xfrm>
          <a:prstGeom prst="rect">
            <a:avLst/>
          </a:prstGeom>
          <a:noFill/>
          <a:ln/>
        </p:spPr>
        <p:txBody>
          <a:bodyPr wrap="square" lIns="0" tIns="0" rIns="0" bIns="0" rtlCol="0" anchor="ctr"/>
          <a:lstStyle/>
          <a:p>
            <a:pPr indent="0" marL="0">
              <a:buNone/>
            </a:pPr>
            <a:r>
              <a:rPr lang="en-US" sz="2200" b="1" dirty="0">
                <a:solidFill>
                  <a:srgbClr val="B8860B"/>
                </a:solidFill>
                <a:latin typeface="Georgia" pitchFamily="34" charset="0"/>
                <a:ea typeface="Georgia" pitchFamily="34" charset="-122"/>
                <a:cs typeface="Georgia" pitchFamily="34" charset="-120"/>
              </a:rPr>
              <a:t>2</a:t>
            </a:r>
            <a:endParaRPr lang="en-US" sz="2200" dirty="0"/>
          </a:p>
        </p:txBody>
      </p:sp>
      <p:sp>
        <p:nvSpPr>
          <p:cNvPr id="8" name="Text 6"/>
          <p:cNvSpPr txBox="1"/>
          <p:nvPr/>
        </p:nvSpPr>
        <p:spPr>
          <a:xfrm>
            <a:off x="3566160" y="2240280"/>
            <a:ext cx="2286000" cy="640080"/>
          </a:xfrm>
          <a:prstGeom prst="rect">
            <a:avLst/>
          </a:prstGeom>
          <a:noFill/>
          <a:ln/>
        </p:spPr>
        <p:txBody>
          <a:bodyPr wrap="square" lIns="0" tIns="0" rIns="0" bIns="0" rtlCol="0" anchor="ctr"/>
          <a:lstStyle/>
          <a:p>
            <a:pPr indent="0" marL="0">
              <a:buNone/>
            </a:pPr>
            <a:r>
              <a:rPr lang="en-US" sz="1600" b="1" dirty="0">
                <a:solidFill>
                  <a:srgbClr val="1B3B6F"/>
                </a:solidFill>
                <a:latin typeface="Calibri" pitchFamily="34" charset="0"/>
                <a:ea typeface="Calibri" pitchFamily="34" charset="-122"/>
                <a:cs typeface="Calibri" pitchFamily="34" charset="-120"/>
              </a:rPr>
              <a:t>Performance Need</a:t>
            </a:r>
            <a:endParaRPr lang="en-US" sz="1600" dirty="0"/>
          </a:p>
        </p:txBody>
      </p:sp>
      <p:sp>
        <p:nvSpPr>
          <p:cNvPr id="9" name="Shape 7"/>
          <p:cNvSpPr/>
          <p:nvPr/>
        </p:nvSpPr>
        <p:spPr>
          <a:xfrm>
            <a:off x="6217920" y="1645920"/>
            <a:ext cx="2651760" cy="1737360"/>
          </a:xfrm>
          <a:prstGeom prst="roundRect">
            <a:avLst>
              <a:gd name="adj" fmla="val 4211"/>
            </a:avLst>
          </a:prstGeom>
          <a:solidFill>
            <a:srgbClr val="EDEEF0"/>
          </a:solidFill>
          <a:ln/>
        </p:spPr>
      </p:sp>
      <p:sp>
        <p:nvSpPr>
          <p:cNvPr id="10" name="Text 8"/>
          <p:cNvSpPr txBox="1"/>
          <p:nvPr/>
        </p:nvSpPr>
        <p:spPr>
          <a:xfrm>
            <a:off x="6400800" y="1783080"/>
            <a:ext cx="2286000" cy="457200"/>
          </a:xfrm>
          <a:prstGeom prst="rect">
            <a:avLst/>
          </a:prstGeom>
          <a:noFill/>
          <a:ln/>
        </p:spPr>
        <p:txBody>
          <a:bodyPr wrap="square" lIns="0" tIns="0" rIns="0" bIns="0" rtlCol="0" anchor="ctr"/>
          <a:lstStyle/>
          <a:p>
            <a:pPr indent="0" marL="0">
              <a:buNone/>
            </a:pPr>
            <a:r>
              <a:rPr lang="en-US" sz="2200" b="1" dirty="0">
                <a:solidFill>
                  <a:srgbClr val="B8860B"/>
                </a:solidFill>
                <a:latin typeface="Georgia" pitchFamily="34" charset="0"/>
                <a:ea typeface="Georgia" pitchFamily="34" charset="-122"/>
                <a:cs typeface="Georgia" pitchFamily="34" charset="-120"/>
              </a:rPr>
              <a:t>3</a:t>
            </a:r>
            <a:endParaRPr lang="en-US" sz="2200" dirty="0"/>
          </a:p>
        </p:txBody>
      </p:sp>
      <p:sp>
        <p:nvSpPr>
          <p:cNvPr id="11" name="Text 9"/>
          <p:cNvSpPr txBox="1"/>
          <p:nvPr/>
        </p:nvSpPr>
        <p:spPr>
          <a:xfrm>
            <a:off x="6400800" y="2240280"/>
            <a:ext cx="2286000" cy="640080"/>
          </a:xfrm>
          <a:prstGeom prst="rect">
            <a:avLst/>
          </a:prstGeom>
          <a:noFill/>
          <a:ln/>
        </p:spPr>
        <p:txBody>
          <a:bodyPr wrap="square" lIns="0" tIns="0" rIns="0" bIns="0" rtlCol="0" anchor="ctr"/>
          <a:lstStyle/>
          <a:p>
            <a:pPr indent="0" marL="0">
              <a:buNone/>
            </a:pPr>
            <a:r>
              <a:rPr lang="en-US" sz="1600" b="1" dirty="0">
                <a:solidFill>
                  <a:srgbClr val="1B3B6F"/>
                </a:solidFill>
                <a:latin typeface="Calibri" pitchFamily="34" charset="0"/>
                <a:ea typeface="Calibri" pitchFamily="34" charset="-122"/>
                <a:cs typeface="Calibri" pitchFamily="34" charset="-120"/>
              </a:rPr>
              <a:t>Work Environment Need</a:t>
            </a:r>
            <a:endParaRPr lang="en-US" sz="1600" dirty="0"/>
          </a:p>
        </p:txBody>
      </p:sp>
      <p:sp>
        <p:nvSpPr>
          <p:cNvPr id="12" name="Shape 10"/>
          <p:cNvSpPr/>
          <p:nvPr/>
        </p:nvSpPr>
        <p:spPr>
          <a:xfrm>
            <a:off x="9052560" y="1645920"/>
            <a:ext cx="2651760" cy="1737360"/>
          </a:xfrm>
          <a:prstGeom prst="roundRect">
            <a:avLst>
              <a:gd name="adj" fmla="val 4211"/>
            </a:avLst>
          </a:prstGeom>
          <a:solidFill>
            <a:srgbClr val="EDEEF0"/>
          </a:solidFill>
          <a:ln/>
        </p:spPr>
      </p:sp>
      <p:sp>
        <p:nvSpPr>
          <p:cNvPr id="13" name="Text 11"/>
          <p:cNvSpPr txBox="1"/>
          <p:nvPr/>
        </p:nvSpPr>
        <p:spPr>
          <a:xfrm>
            <a:off x="9235440" y="1783080"/>
            <a:ext cx="2286000" cy="457200"/>
          </a:xfrm>
          <a:prstGeom prst="rect">
            <a:avLst/>
          </a:prstGeom>
          <a:noFill/>
          <a:ln/>
        </p:spPr>
        <p:txBody>
          <a:bodyPr wrap="square" lIns="0" tIns="0" rIns="0" bIns="0" rtlCol="0" anchor="ctr"/>
          <a:lstStyle/>
          <a:p>
            <a:pPr indent="0" marL="0">
              <a:buNone/>
            </a:pPr>
            <a:r>
              <a:rPr lang="en-US" sz="2200" b="1" dirty="0">
                <a:solidFill>
                  <a:srgbClr val="B8860B"/>
                </a:solidFill>
                <a:latin typeface="Georgia" pitchFamily="34" charset="0"/>
                <a:ea typeface="Georgia" pitchFamily="34" charset="-122"/>
                <a:cs typeface="Georgia" pitchFamily="34" charset="-120"/>
              </a:rPr>
              <a:t>4</a:t>
            </a:r>
            <a:endParaRPr lang="en-US" sz="2200" dirty="0"/>
          </a:p>
        </p:txBody>
      </p:sp>
      <p:sp>
        <p:nvSpPr>
          <p:cNvPr id="14" name="Text 12"/>
          <p:cNvSpPr txBox="1"/>
          <p:nvPr/>
        </p:nvSpPr>
        <p:spPr>
          <a:xfrm>
            <a:off x="9235440" y="2240280"/>
            <a:ext cx="2286000" cy="640080"/>
          </a:xfrm>
          <a:prstGeom prst="rect">
            <a:avLst/>
          </a:prstGeom>
          <a:noFill/>
          <a:ln/>
        </p:spPr>
        <p:txBody>
          <a:bodyPr wrap="square" lIns="0" tIns="0" rIns="0" bIns="0" rtlCol="0" anchor="ctr"/>
          <a:lstStyle/>
          <a:p>
            <a:pPr indent="0" marL="0">
              <a:buNone/>
            </a:pPr>
            <a:r>
              <a:rPr lang="en-US" sz="1600" b="1" dirty="0">
                <a:solidFill>
                  <a:srgbClr val="1B3B6F"/>
                </a:solidFill>
                <a:latin typeface="Calibri" pitchFamily="34" charset="0"/>
                <a:ea typeface="Calibri" pitchFamily="34" charset="-122"/>
                <a:cs typeface="Calibri" pitchFamily="34" charset="-120"/>
              </a:rPr>
              <a:t>Training Need</a:t>
            </a:r>
            <a:endParaRPr lang="en-US" sz="1600" dirty="0"/>
          </a:p>
        </p:txBody>
      </p:sp>
      <p:sp>
        <p:nvSpPr>
          <p:cNvPr id="15" name="Text 13"/>
          <p:cNvSpPr txBox="1"/>
          <p:nvPr/>
        </p:nvSpPr>
        <p:spPr>
          <a:xfrm>
            <a:off x="457200" y="6492240"/>
            <a:ext cx="7772400" cy="274320"/>
          </a:xfrm>
          <a:prstGeom prst="rect">
            <a:avLst/>
          </a:prstGeom>
          <a:noFill/>
          <a:ln/>
        </p:spPr>
        <p:txBody>
          <a:bodyPr wrap="square" lIns="0" tIns="0" rIns="0" bIns="0" rtlCol="0" anchor="ctr"/>
          <a:lstStyle/>
          <a:p>
            <a:pPr indent="0" marL="0">
              <a:buNone/>
            </a:pPr>
            <a:r>
              <a:rPr lang="en-US" sz="1000" dirty="0">
                <a:solidFill>
                  <a:srgbClr val="A9ADB4"/>
                </a:solidFill>
                <a:latin typeface="Calibri" pitchFamily="34" charset="0"/>
                <a:ea typeface="Calibri" pitchFamily="34" charset="-122"/>
                <a:cs typeface="Calibri" pitchFamily="34" charset="-120"/>
              </a:rPr>
              <a:t>HopeBuilds: Dynamic Business Development Program (DBDP)</a:t>
            </a:r>
            <a:endParaRPr lang="en-US" sz="1000" dirty="0"/>
          </a:p>
        </p:txBody>
      </p:sp>
      <p:sp>
        <p:nvSpPr>
          <p:cNvPr id="16" name="Text 14"/>
          <p:cNvSpPr txBox="1"/>
          <p:nvPr/>
        </p:nvSpPr>
        <p:spPr>
          <a:xfrm>
            <a:off x="9601200" y="6492240"/>
            <a:ext cx="2103120" cy="274320"/>
          </a:xfrm>
          <a:prstGeom prst="rect">
            <a:avLst/>
          </a:prstGeom>
          <a:noFill/>
          <a:ln/>
        </p:spPr>
        <p:txBody>
          <a:bodyPr wrap="square" lIns="0" tIns="0" rIns="0" bIns="0" rtlCol="0" anchor="ctr"/>
          <a:lstStyle/>
          <a:p>
            <a:pPr algn="r" indent="0" marL="0">
              <a:buNone/>
            </a:pPr>
            <a:r>
              <a:rPr lang="en-US" sz="1000" dirty="0">
                <a:solidFill>
                  <a:srgbClr val="A9ADB4"/>
                </a:solidFill>
                <a:latin typeface="Calibri" pitchFamily="34" charset="0"/>
                <a:ea typeface="Calibri" pitchFamily="34" charset="-122"/>
                <a:cs typeface="Calibri" pitchFamily="34" charset="-120"/>
              </a:rPr>
              <a:t>Week 5</a:t>
            </a:r>
            <a:endParaRPr lang="en-US" sz="100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11064240" cy="640080"/>
          </a:xfrm>
          <a:prstGeom prst="rect">
            <a:avLst/>
          </a:prstGeom>
          <a:noFill/>
          <a:ln/>
        </p:spPr>
        <p:txBody>
          <a:bodyPr wrap="square" lIns="0" tIns="0" rIns="0" bIns="0" rtlCol="0" anchor="ctr"/>
          <a:lstStyle/>
          <a:p>
            <a:pPr indent="0" marL="0">
              <a:buNone/>
            </a:pPr>
            <a:r>
              <a:rPr lang="en-US" sz="2700" b="1" dirty="0">
                <a:solidFill>
                  <a:srgbClr val="1B3B6F"/>
                </a:solidFill>
                <a:latin typeface="Georgia" pitchFamily="34" charset="0"/>
                <a:ea typeface="Georgia" pitchFamily="34" charset="-122"/>
                <a:cs typeface="Georgia" pitchFamily="34" charset="-120"/>
              </a:rPr>
              <a:t>Summary</a:t>
            </a:r>
            <a:endParaRPr lang="en-US" sz="2700" dirty="0"/>
          </a:p>
        </p:txBody>
      </p:sp>
      <p:sp>
        <p:nvSpPr>
          <p:cNvPr id="3" name="Text 1"/>
          <p:cNvSpPr txBox="1"/>
          <p:nvPr/>
        </p:nvSpPr>
        <p:spPr>
          <a:xfrm>
            <a:off x="731520" y="1645920"/>
            <a:ext cx="10515600" cy="4846320"/>
          </a:xfrm>
          <a:prstGeom prst="rect">
            <a:avLst/>
          </a:prstGeom>
          <a:noFill/>
          <a:ln/>
        </p:spPr>
        <p:txBody>
          <a:bodyPr wrap="square" lIns="0" tIns="0" rIns="0" bIns="0" rtlCol="0" anchor="ctr"/>
          <a:lstStyle/>
          <a:p>
            <a:pPr marL="342900" indent="-342900">
              <a:spcAft>
                <a:spcPts val="1800"/>
              </a:spcAft>
              <a:buSzPct val="100000"/>
              <a:buChar char="•"/>
            </a:pPr>
            <a:r>
              <a:rPr lang="en-US" sz="2000" dirty="0">
                <a:solidFill>
                  <a:srgbClr val="333333"/>
                </a:solidFill>
                <a:latin typeface="Calibri" pitchFamily="34" charset="0"/>
                <a:ea typeface="Calibri" pitchFamily="34" charset="-122"/>
                <a:cs typeface="Calibri" pitchFamily="34" charset="-120"/>
              </a:rPr>
              <a:t>An appreciation of Human Resource Management offers considerable benefits to the organization.</a:t>
            </a:r>
            <a:endParaRPr lang="en-US" sz="2000" dirty="0"/>
          </a:p>
          <a:p>
            <a:pPr marL="342900" indent="-342900">
              <a:spcAft>
                <a:spcPts val="1800"/>
              </a:spcAft>
              <a:buSzPct val="100000"/>
              <a:buChar char="•"/>
            </a:pPr>
            <a:r>
              <a:rPr lang="en-US" sz="2000" dirty="0">
                <a:solidFill>
                  <a:srgbClr val="333333"/>
                </a:solidFill>
                <a:latin typeface="Calibri" pitchFamily="34" charset="0"/>
                <a:ea typeface="Calibri" pitchFamily="34" charset="-122"/>
                <a:cs typeface="Calibri" pitchFamily="34" charset="-120"/>
              </a:rPr>
              <a:t>Human Resource Planning emerges from a clear understanding of the organizational strategy.</a:t>
            </a:r>
            <a:endParaRPr lang="en-US" sz="2000" dirty="0"/>
          </a:p>
          <a:p>
            <a:pPr marL="342900" indent="-342900">
              <a:spcAft>
                <a:spcPts val="1800"/>
              </a:spcAft>
              <a:buSzPct val="100000"/>
              <a:buChar char="•"/>
            </a:pPr>
            <a:r>
              <a:rPr lang="en-US" sz="2000" dirty="0">
                <a:solidFill>
                  <a:srgbClr val="333333"/>
                </a:solidFill>
                <a:latin typeface="Calibri" pitchFamily="34" charset="0"/>
                <a:ea typeface="Calibri" pitchFamily="34" charset="-122"/>
                <a:cs typeface="Calibri" pitchFamily="34" charset="-120"/>
              </a:rPr>
              <a:t>Ownership of the Recruitment and Selection Process must reside within the organization.</a:t>
            </a:r>
            <a:endParaRPr lang="en-US" sz="2000" dirty="0"/>
          </a:p>
        </p:txBody>
      </p:sp>
      <p:sp>
        <p:nvSpPr>
          <p:cNvPr id="4" name="Text 2"/>
          <p:cNvSpPr txBox="1"/>
          <p:nvPr/>
        </p:nvSpPr>
        <p:spPr>
          <a:xfrm>
            <a:off x="457200" y="6492240"/>
            <a:ext cx="7772400" cy="274320"/>
          </a:xfrm>
          <a:prstGeom prst="rect">
            <a:avLst/>
          </a:prstGeom>
          <a:noFill/>
          <a:ln/>
        </p:spPr>
        <p:txBody>
          <a:bodyPr wrap="square" lIns="0" tIns="0" rIns="0" bIns="0" rtlCol="0" anchor="ctr"/>
          <a:lstStyle/>
          <a:p>
            <a:pPr indent="0" marL="0">
              <a:buNone/>
            </a:pPr>
            <a:r>
              <a:rPr lang="en-US" sz="1000" dirty="0">
                <a:solidFill>
                  <a:srgbClr val="A9ADB4"/>
                </a:solidFill>
                <a:latin typeface="Calibri" pitchFamily="34" charset="0"/>
                <a:ea typeface="Calibri" pitchFamily="34" charset="-122"/>
                <a:cs typeface="Calibri" pitchFamily="34" charset="-120"/>
              </a:rPr>
              <a:t>HopeBuilds: Dynamic Business Development Program (DBDP)</a:t>
            </a:r>
            <a:endParaRPr lang="en-US" sz="1000" dirty="0"/>
          </a:p>
        </p:txBody>
      </p:sp>
      <p:sp>
        <p:nvSpPr>
          <p:cNvPr id="5" name="Text 3"/>
          <p:cNvSpPr txBox="1"/>
          <p:nvPr/>
        </p:nvSpPr>
        <p:spPr>
          <a:xfrm>
            <a:off x="9601200" y="6492240"/>
            <a:ext cx="2103120" cy="274320"/>
          </a:xfrm>
          <a:prstGeom prst="rect">
            <a:avLst/>
          </a:prstGeom>
          <a:noFill/>
          <a:ln/>
        </p:spPr>
        <p:txBody>
          <a:bodyPr wrap="square" lIns="0" tIns="0" rIns="0" bIns="0" rtlCol="0" anchor="ctr"/>
          <a:lstStyle/>
          <a:p>
            <a:pPr algn="r" indent="0" marL="0">
              <a:buNone/>
            </a:pPr>
            <a:r>
              <a:rPr lang="en-US" sz="1000" dirty="0">
                <a:solidFill>
                  <a:srgbClr val="A9ADB4"/>
                </a:solidFill>
                <a:latin typeface="Calibri" pitchFamily="34" charset="0"/>
                <a:ea typeface="Calibri" pitchFamily="34" charset="-122"/>
                <a:cs typeface="Calibri" pitchFamily="34" charset="-120"/>
              </a:rPr>
              <a:t>Week 5</a:t>
            </a:r>
            <a:endParaRPr lang="en-US" sz="100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411480"/>
            <a:ext cx="11064240" cy="731520"/>
          </a:xfrm>
          <a:prstGeom prst="rect">
            <a:avLst/>
          </a:prstGeom>
          <a:noFill/>
          <a:ln/>
        </p:spPr>
        <p:txBody>
          <a:bodyPr wrap="square" lIns="0" tIns="0" rIns="0" bIns="0" rtlCol="0" anchor="ctr"/>
          <a:lstStyle/>
          <a:p>
            <a:pPr indent="0" marL="0">
              <a:buNone/>
            </a:pPr>
            <a:r>
              <a:rPr lang="en-US" sz="2400" b="1" dirty="0">
                <a:solidFill>
                  <a:srgbClr val="1B3B6F"/>
                </a:solidFill>
                <a:latin typeface="Georgia" pitchFamily="34" charset="0"/>
                <a:ea typeface="Georgia" pitchFamily="34" charset="-122"/>
                <a:cs typeface="Georgia" pitchFamily="34" charset="-120"/>
              </a:rPr>
              <a:t>Disclaimer</a:t>
            </a:r>
            <a:endParaRPr lang="en-US" sz="2400" dirty="0"/>
          </a:p>
        </p:txBody>
      </p:sp>
      <p:sp>
        <p:nvSpPr>
          <p:cNvPr id="3" name="Text 1"/>
          <p:cNvSpPr txBox="1"/>
          <p:nvPr/>
        </p:nvSpPr>
        <p:spPr>
          <a:xfrm>
            <a:off x="731520" y="1371600"/>
            <a:ext cx="10515600" cy="4389120"/>
          </a:xfrm>
          <a:prstGeom prst="rect">
            <a:avLst/>
          </a:prstGeom>
          <a:noFill/>
          <a:ln/>
        </p:spPr>
        <p:txBody>
          <a:bodyPr wrap="square" lIns="0" tIns="0" rIns="0" bIns="0" rtlCol="0" anchor="ctr"/>
          <a:lstStyle/>
          <a:p>
            <a:pPr indent="0" marL="0">
              <a:spcAft>
                <a:spcPts val="1400"/>
              </a:spcAft>
              <a:buNone/>
            </a:pPr>
            <a:r>
              <a:rPr lang="en-US" sz="1600" dirty="0">
                <a:solidFill>
                  <a:srgbClr val="333333"/>
                </a:solidFill>
                <a:latin typeface="Calibri" pitchFamily="34" charset="0"/>
                <a:ea typeface="Calibri" pitchFamily="34" charset="-122"/>
                <a:cs typeface="Calibri" pitchFamily="34" charset="-120"/>
              </a:rPr>
              <a:t>This presentation is provided for educational purposes as part of the HopeBuilds: Dynamic Business Development Program (DBDP) and does not constitute legal, financial, tax, or other professional advice. Participants should consult a qualified professional before making business, legal, or financial decisions.</a:t>
            </a:r>
            <a:endParaRPr lang="en-US" sz="1600" dirty="0"/>
          </a:p>
          <a:p>
            <a:pPr indent="0" marL="0">
              <a:spcAft>
                <a:spcPts val="1400"/>
              </a:spcAft>
              <a:buNone/>
            </a:pPr>
            <a:r>
              <a:rPr lang="en-US" sz="1600" dirty="0">
                <a:solidFill>
                  <a:srgbClr val="333333"/>
                </a:solidFill>
                <a:latin typeface="Calibri" pitchFamily="34" charset="0"/>
                <a:ea typeface="Calibri" pitchFamily="34" charset="-122"/>
                <a:cs typeface="Calibri" pitchFamily="34" charset="-120"/>
              </a:rPr>
              <a:t>Completion of this program does not guarantee funding, loan approval, business success, or any specific outcome.</a:t>
            </a:r>
            <a:endParaRPr lang="en-US" sz="1600" dirty="0"/>
          </a:p>
          <a:p>
            <a:pPr indent="0" marL="0">
              <a:spcAft>
                <a:spcPts val="1400"/>
              </a:spcAft>
              <a:buNone/>
            </a:pPr>
            <a:r>
              <a:rPr lang="en-US" sz="1600" dirty="0">
                <a:solidFill>
                  <a:srgbClr val="333333"/>
                </a:solidFill>
                <a:latin typeface="Calibri" pitchFamily="34" charset="0"/>
                <a:ea typeface="Calibri" pitchFamily="34" charset="-122"/>
                <a:cs typeface="Calibri" pitchFamily="34" charset="-120"/>
              </a:rPr>
              <a:t>Participation in DBDP is voluntary, and Word of Hope Ministries, Inc. is not liable for loss, injury, or damages arising from a participant's involvement in the program.</a:t>
            </a:r>
            <a:endParaRPr lang="en-US" sz="1600" dirty="0"/>
          </a:p>
          <a:p>
            <a:pPr indent="0" marL="0">
              <a:buNone/>
            </a:pPr>
            <a:r>
              <a:rPr lang="en-US" sz="1600" dirty="0">
                <a:solidFill>
                  <a:srgbClr val="333333"/>
                </a:solidFill>
                <a:latin typeface="Calibri" pitchFamily="34" charset="0"/>
                <a:ea typeface="Calibri" pitchFamily="34" charset="-122"/>
                <a:cs typeface="Calibri" pitchFamily="34" charset="-120"/>
              </a:rPr>
              <a:t>Full program policies, including data use, photo/media release, and liability terms, are available from WOHM upon request.</a:t>
            </a:r>
            <a:endParaRPr lang="en-US" sz="1600" dirty="0"/>
          </a:p>
        </p:txBody>
      </p:sp>
      <p:sp>
        <p:nvSpPr>
          <p:cNvPr id="4" name="Text 2"/>
          <p:cNvSpPr txBox="1"/>
          <p:nvPr/>
        </p:nvSpPr>
        <p:spPr>
          <a:xfrm>
            <a:off x="457200" y="6492240"/>
            <a:ext cx="7772400" cy="274320"/>
          </a:xfrm>
          <a:prstGeom prst="rect">
            <a:avLst/>
          </a:prstGeom>
          <a:noFill/>
          <a:ln/>
        </p:spPr>
        <p:txBody>
          <a:bodyPr wrap="square" lIns="0" tIns="0" rIns="0" bIns="0" rtlCol="0" anchor="ctr"/>
          <a:lstStyle/>
          <a:p>
            <a:pPr indent="0" marL="0">
              <a:buNone/>
            </a:pPr>
            <a:r>
              <a:rPr lang="en-US" sz="1000" dirty="0">
                <a:solidFill>
                  <a:srgbClr val="A9ADB4"/>
                </a:solidFill>
                <a:latin typeface="Calibri" pitchFamily="34" charset="0"/>
                <a:ea typeface="Calibri" pitchFamily="34" charset="-122"/>
                <a:cs typeface="Calibri" pitchFamily="34" charset="-120"/>
              </a:rPr>
              <a:t>HopeBuilds: Dynamic Business Development Program (DBDP)</a:t>
            </a:r>
            <a:endParaRPr lang="en-US" sz="1000" dirty="0"/>
          </a:p>
        </p:txBody>
      </p:sp>
      <p:sp>
        <p:nvSpPr>
          <p:cNvPr id="5" name="Text 3"/>
          <p:cNvSpPr txBox="1"/>
          <p:nvPr/>
        </p:nvSpPr>
        <p:spPr>
          <a:xfrm>
            <a:off x="9601200" y="6492240"/>
            <a:ext cx="2103120" cy="274320"/>
          </a:xfrm>
          <a:prstGeom prst="rect">
            <a:avLst/>
          </a:prstGeom>
          <a:noFill/>
          <a:ln/>
        </p:spPr>
        <p:txBody>
          <a:bodyPr wrap="square" lIns="0" tIns="0" rIns="0" bIns="0" rtlCol="0" anchor="ctr"/>
          <a:lstStyle/>
          <a:p>
            <a:pPr algn="r" indent="0" marL="0">
              <a:buNone/>
            </a:pPr>
            <a:r>
              <a:rPr lang="en-US" sz="1000" dirty="0">
                <a:solidFill>
                  <a:srgbClr val="A9ADB4"/>
                </a:solidFill>
                <a:latin typeface="Calibri" pitchFamily="34" charset="0"/>
                <a:ea typeface="Calibri" pitchFamily="34" charset="-122"/>
                <a:cs typeface="Calibri" pitchFamily="34" charset="-120"/>
              </a:rPr>
              <a:t>Week 5</a:t>
            </a:r>
            <a:endParaRPr lang="en-US" sz="100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1B3B6F"/>
        </a:solidFill>
      </p:bgPr>
    </p:bg>
    <p:spTree>
      <p:nvGrpSpPr>
        <p:cNvPr id="1" name=""/>
        <p:cNvGrpSpPr/>
        <p:nvPr/>
      </p:nvGrpSpPr>
      <p:grpSpPr>
        <a:xfrm>
          <a:off x="0" y="0"/>
          <a:ext cx="0" cy="0"/>
          <a:chOff x="0" y="0"/>
          <a:chExt cx="0" cy="0"/>
        </a:xfrm>
      </p:grpSpPr>
      <p:sp>
        <p:nvSpPr>
          <p:cNvPr id="2" name="Text 0"/>
          <p:cNvSpPr txBox="1"/>
          <p:nvPr/>
        </p:nvSpPr>
        <p:spPr>
          <a:xfrm>
            <a:off x="731520" y="2560320"/>
            <a:ext cx="10698480" cy="914400"/>
          </a:xfrm>
          <a:prstGeom prst="rect">
            <a:avLst/>
          </a:prstGeom>
          <a:noFill/>
          <a:ln/>
        </p:spPr>
        <p:txBody>
          <a:bodyPr wrap="square" lIns="0" tIns="0" rIns="0" bIns="0" rtlCol="0" anchor="ctr"/>
          <a:lstStyle/>
          <a:p>
            <a:pPr indent="0" marL="0">
              <a:buNone/>
            </a:pPr>
            <a:r>
              <a:rPr lang="en-US" sz="3600" b="1" dirty="0">
                <a:solidFill>
                  <a:srgbClr val="FFFFFF"/>
                </a:solidFill>
                <a:latin typeface="Georgia" pitchFamily="34" charset="0"/>
                <a:ea typeface="Georgia" pitchFamily="34" charset="-122"/>
                <a:cs typeface="Georgia" pitchFamily="34" charset="-120"/>
              </a:rPr>
              <a:t>Thank You</a:t>
            </a:r>
            <a:endParaRPr lang="en-US" sz="3600" dirty="0"/>
          </a:p>
        </p:txBody>
      </p:sp>
      <p:sp>
        <p:nvSpPr>
          <p:cNvPr id="3" name="Text 1"/>
          <p:cNvSpPr txBox="1"/>
          <p:nvPr/>
        </p:nvSpPr>
        <p:spPr>
          <a:xfrm>
            <a:off x="731520" y="3474720"/>
            <a:ext cx="10698480" cy="457200"/>
          </a:xfrm>
          <a:prstGeom prst="rect">
            <a:avLst/>
          </a:prstGeom>
          <a:noFill/>
          <a:ln/>
        </p:spPr>
        <p:txBody>
          <a:bodyPr wrap="square" lIns="0" tIns="0" rIns="0" bIns="0" rtlCol="0" anchor="ctr"/>
          <a:lstStyle/>
          <a:p>
            <a:pPr indent="0" marL="0">
              <a:buNone/>
            </a:pPr>
            <a:r>
              <a:rPr lang="en-US" sz="1600" i="1" dirty="0">
                <a:solidFill>
                  <a:srgbClr val="B8860B"/>
                </a:solidFill>
                <a:latin typeface="Calibri" pitchFamily="34" charset="0"/>
                <a:ea typeface="Calibri" pitchFamily="34" charset="-122"/>
                <a:cs typeface="Calibri" pitchFamily="34" charset="-120"/>
              </a:rPr>
              <a:t>HopeBuilds: Dynamic Business Development Program (DBDP)</a:t>
            </a:r>
            <a:endParaRPr lang="en-US" sz="1600" dirty="0"/>
          </a:p>
        </p:txBody>
      </p:sp>
      <p:sp>
        <p:nvSpPr>
          <p:cNvPr id="4" name="Text 2"/>
          <p:cNvSpPr txBox="1"/>
          <p:nvPr/>
        </p:nvSpPr>
        <p:spPr>
          <a:xfrm>
            <a:off x="731520" y="5943600"/>
            <a:ext cx="10698480" cy="365760"/>
          </a:xfrm>
          <a:prstGeom prst="rect">
            <a:avLst/>
          </a:prstGeom>
          <a:noFill/>
          <a:ln/>
        </p:spPr>
        <p:txBody>
          <a:bodyPr wrap="square" lIns="0" tIns="0" rIns="0" bIns="0" rtlCol="0" anchor="ctr"/>
          <a:lstStyle/>
          <a:p>
            <a:pPr indent="0" marL="0">
              <a:buNone/>
            </a:pPr>
            <a:r>
              <a:rPr lang="en-US" sz="1200" dirty="0">
                <a:solidFill>
                  <a:srgbClr val="A9ADB4"/>
                </a:solidFill>
                <a:latin typeface="Calibri" pitchFamily="34" charset="0"/>
                <a:ea typeface="Calibri" pitchFamily="34" charset="-122"/>
                <a:cs typeface="Calibri" pitchFamily="34" charset="-120"/>
              </a:rPr>
              <a:t>Word of Hope Ministries, Inc.  |  2677 N. 40th Street, Milwaukee, WI 53210  |  414-447-1965</a:t>
            </a:r>
            <a:endParaRPr lang="en-US" sz="12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40</Slides>
  <Notes>40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40</vt:i4>
      </vt:variant>
    </vt:vector>
  </HeadingPairs>
  <TitlesOfParts>
    <vt:vector size="4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2026-09-29T17:39:24Z</dcterms:created>
  <dcterms:modified xsi:type="dcterms:W3CDTF">2026-09-29T17:39:24Z</dcterms:modified>
</cp:coreProperties>
</file>