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365760"/>
            <a:ext cx="210312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pic>
        <p:nvPicPr>
          <p:cNvPr id="3" name="Image 0" descr="/home/claude/dbdp_assets/wohm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5029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548640"/>
            <a:ext cx="8686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HopeBuilds: Dynamic Business Development Program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146304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(DBDP)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606040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Bishop C. H. McClelland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935224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31927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Mrs. Prentiss McClelland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36484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Vice President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403250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 Luckett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436168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Director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4745736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Darlene Brown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31520" y="50749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Program Director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31520" y="5458968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Loretta Howard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731520" y="578815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Director &amp; HR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92024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4 — Cultural Intelligence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10896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to our everyday tasks in working with colleagues, consumers, and the community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(Adapted from the SHRM Foundation's research)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760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Facilitator: Yvonne Bell Gooden, PhD, LPC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Cultural Intelligence?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0116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innovative, research-based approach for working effectively across national, ethnic, and organizational cultures.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Culture, and Why Should We Pay Attention to It?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087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is usually taken for granted until we come into contact with a different culture — the contrast between groups brings it to our attention.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refers to deeply rooted patterns of values, customs, attitudes, and beliefs that distinguish one group from another.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This Usage of the Term ‘Culture’?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subconsciously guides behavior and thoughts, and thus influences just about everything that happens in an organization.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includes an individual's motivation to complete a work task, or even a supervisor's/leader's influence over their team.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bdp_assets/hands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58952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146304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KEY QUESTION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192024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is acknowledging it so important?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108960"/>
            <a:ext cx="66751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the growth of diversity in workplaces, there is significance in developing a sense of awareness of how cultural values play a role in decision-making — whether it is addressing the needs of our clients, colleagues, or community partners.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Understanding Culture Is the First Step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culture and how people think, work, and relate is the first step toward harnessing the potential of diversity within the organization and the diversity of the consumers we serve.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Cultural Spheres Beyond Nationality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2344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Ethnicity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Age-groups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orientation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culture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7548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all part of an individual's cultural identity and have a significant impact on the organization.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Source of Difference Matters Less Than Its Impact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source of cultural differences is less important than the different values and perspectives that emerge from these differences.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cultural protocols is important — but understanding cultural differences in how people communicate, plan, and execute tasks matters more.</a:t>
            </a:r>
            <a:endParaRPr lang="en-US" sz="1800" dirty="0"/>
          </a:p>
        </p:txBody>
      </p:sp>
      <p:pic>
        <p:nvPicPr>
          <p:cNvPr id="4" name="Image 0" descr="/home/claude/dbdp_assets/wooden-figures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1371600"/>
            <a:ext cx="3749040" cy="3749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Do We Build This Into the Needs of the Organization?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cultural sensitivity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cultural awareness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cultural intelligence becomes the essential intelligence for the 21st century — valuing the differences others bring to the organization while embracing ideas from their viewpoints.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Awareness Alone Is Not Enough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awareness is the initial step, but it is not enough — staff must also effectively engage with individuals across different cultural contexts.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or refining interpersonal skills to adapt to differences in communication styles is important as well.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6634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8A6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Question: How do we succeed at this process?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7315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ONE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18872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Motivation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468880"/>
            <a:ext cx="106984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the level of interest, drive, and energy needed to adapt cross-culturally.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ability to engage and persevere through intercultural challenges is one of the most important aspects of this process.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adequate motivation for understanding the culture, training staff to adapt will have little value.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Motivation: Three Sub-Dimensions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3566160" cy="2926080"/>
          </a:xfrm>
          <a:prstGeom prst="roundRect">
            <a:avLst>
              <a:gd name="adj" fmla="val 2500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5087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Intrinsic Interest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01168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point at which a person garners enjoyment from culturally diverse situations.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43400" y="1280160"/>
            <a:ext cx="3566160" cy="2926080"/>
          </a:xfrm>
          <a:prstGeom prst="roundRect">
            <a:avLst>
              <a:gd name="adj" fmla="val 2500"/>
            </a:avLst>
          </a:prstGeom>
          <a:solidFill>
            <a:srgbClr val="EDEE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0" y="15087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Extrinsic Interest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572000" y="201168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tangible benefits a person gains from culturally diverse experiences.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138160" y="1280160"/>
            <a:ext cx="3566160" cy="2926080"/>
          </a:xfrm>
          <a:prstGeom prst="roundRect">
            <a:avLst>
              <a:gd name="adj" fmla="val 2500"/>
            </a:avLst>
          </a:prstGeom>
          <a:solidFill>
            <a:srgbClr val="EDEEF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366760" y="15087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Self-Efficacy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366760" y="201168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confidence that a person has about being effective in intercultural encounters.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7315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TWO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18872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 (Cognition)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468880"/>
            <a:ext cx="106984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Refers to knowledge about the culture and its role in shaping interactions and work.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Meaning: as part of the staff/team, do you have an understanding of how culture shapes how individuals think and behave? Is there an understanding of how cultures differ?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Knowledge: Cultural-General Understanding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 a macro understanding of cultural systems, and the norms and values associated with them, which differ from society to society.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includes communication styles, religious beliefs, and role expectations for both men and women across different cultures.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Individualism v. Collectivism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Equality v. Hierarchical differences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Universalist (everyone is equal) v. Particularistic (judging each situation on its own right)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Knowledge: Context-Specific Understanding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Involves understanding the relevance of culture to specific domains.</a:t>
            </a:r>
            <a:endParaRPr lang="en-US" sz="21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includes adapting and applying cultural intelligence to highly specific areas/domains.</a:t>
            </a:r>
            <a:endParaRPr lang="en-US" sz="2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7315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THREE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18872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Strategy (Metacognition)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468880"/>
            <a:ext cx="106984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Involves measuring a person's ability to strategize before, during, and after interacting with another culture.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Possessing the ability to draw on cultural understanding from another's perspective can assist the individual in solving complex problems.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requires slowing down long enough to carefully observe what is occurring both within oneself and in the person one is interacting with.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Strategy: Three Sub-Dimensions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Planning — taking time to prepare for an intercultural encounter, considering how to approach others and the topic of discussion, keeping cultural difference in mind.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Awareness — being in tune with what is ongoing in one's own mind and in the minds of others during an intercultural encounter.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Checking — comparing actual experiences with prior expectations, and adjusting mental models as appropriate.</a:t>
            </a:r>
            <a:endParaRPr lang="en-US" sz="1800" dirty="0"/>
          </a:p>
        </p:txBody>
      </p:sp>
      <p:pic>
        <p:nvPicPr>
          <p:cNvPr id="4" name="Image 0" descr="/home/claude/dbdp_assets/puzzle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1371600"/>
            <a:ext cx="3749040" cy="3749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7315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FOUR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18872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Action (Behavior)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468880"/>
            <a:ext cx="106984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Involves changing one's verbal and nonverbal actions appropriately.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intent is to act appropriately in a variety of intercultural situations, effectively accomplishing goals.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most important components of Action is knowing when to adapt to another culture — and when not to. Actions should always be flexible and tailored to specific cultural contexts.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Action: Three Sub-Dimensions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3566160" cy="2926080"/>
          </a:xfrm>
          <a:prstGeom prst="roundRect">
            <a:avLst>
              <a:gd name="adj" fmla="val 2500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5087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Speech Acts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01168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Focuses on the specific words and phrases used when communicating different types of messages.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43400" y="1280160"/>
            <a:ext cx="3566160" cy="2926080"/>
          </a:xfrm>
          <a:prstGeom prst="roundRect">
            <a:avLst>
              <a:gd name="adj" fmla="val 2500"/>
            </a:avLst>
          </a:prstGeom>
          <a:solidFill>
            <a:srgbClr val="EDEE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0" y="15087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Verbal Actions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572000" y="201168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 the adjustment of one's volume, tone, and pace of speech.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138160" y="1280160"/>
            <a:ext cx="3566160" cy="2926080"/>
          </a:xfrm>
          <a:prstGeom prst="roundRect">
            <a:avLst>
              <a:gd name="adj" fmla="val 2500"/>
            </a:avLst>
          </a:prstGeom>
          <a:solidFill>
            <a:srgbClr val="EDEEF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366760" y="15087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Nonverbal Behaviors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366760" y="201168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Examines adapting gestures, proximity, and facial expressions as needed.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 Behaviors, Modified With Care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impossible to master all of the dos and don'ts of every culture, but certain common behaviors should be modified in particular cases.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example: basic verbal and nonverbal behaviors — including volume of voice — vary from culture to culture in terms of what they convey, both with the clients we serve and in our interactions with each other.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Summary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Intelligence helps people understand the perspectives and priorities of others, and works to develop mutually acceptable decisions.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the use of Knowledge and Strategy, people can assess situations from multiple perspectives and make effective decisions in culturally diverse contexts.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Disclaimer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provided for educational purposes as part of the HopeBuilds: Dynamic Business Development Program (DBDP) and does not constitute legal, financial, tax, or other professional advice. Participants should consult a qualified professional before making business, legal, or financial decisions.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of this program does not guarantee funding, loan approval, business success, or any specific outcome.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in DBDP is voluntary, and Word of Hope Ministries, Inc. is not liable for loss, injury, or damages arising from a participant's involvement in the program.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program policies, including data use, photo/media release, and liability terms, are available from WOHM upon request.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of Hope Ministries, Inc.  |  2677 N. 40th Street, Milwaukee, WI 53210  |  414-447-1965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2026-09-29T17:39:18Z</dcterms:created>
  <dcterms:modified xsi:type="dcterms:W3CDTF">2026-09-29T17:39:18Z</dcterms:modified>
</cp:coreProperties>
</file>