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55480" y="365760"/>
            <a:ext cx="2103120" cy="2103120"/>
          </a:xfrm>
          <a:prstGeom prst="roundRect">
            <a:avLst>
              <a:gd name="adj" fmla="val 6522"/>
            </a:avLst>
          </a:prstGeom>
          <a:solidFill>
            <a:srgbClr val="FFFFFF"/>
          </a:solidFill>
          <a:ln/>
        </p:spPr>
      </p:sp>
      <p:pic>
        <p:nvPicPr>
          <p:cNvPr id="3" name="Image 0" descr="/home/claude/dbdp_assets/wohm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92640" y="502920"/>
            <a:ext cx="1828800" cy="18288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0080" y="2103120"/>
            <a:ext cx="8686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WEEK 2 — Books Matter: They Are Not Just for Reading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38328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Bookkeeping &amp; Accounting Fundamentals for Your Business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3977640"/>
            <a:ext cx="8686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56692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Facilitator: Delisa Bond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5989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Co-Facilitator: Liz Luckett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“Books” Matter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“The books” are your business's financial records — every dollar that comes in, every dollar that goes out, tracked and organized.</a:t>
            </a:r>
            <a:endParaRPr lang="en-US" sz="18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accurate books isn't just paperwork — it's how you know if your business is actually making money, how you prepare for taxes, and how you prove your business is real to lenders and funders.</a:t>
            </a:r>
            <a:endParaRPr lang="en-US" sz="18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 that don't keep clean books struggle to get loans, struggle to pay taxes correctly, and often don't realize they're in trouble until it's too late.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Bookkeeping?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6459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Bookkeeping is the process of recording and organizing all of your business's financial transactions — sales, purchases, payments, and receipts.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</a:t>
            </a:r>
            <a:endParaRPr lang="en-US" sz="1900" dirty="0"/>
          </a:p>
          <a:p>
            <a:pPr lvl="1" marL="685800" indent="-342900">
              <a:spcAft>
                <a:spcPts val="1400"/>
              </a:spcAft>
              <a:buSzPct val="100000"/>
              <a:buChar char="▪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bookkeeping data and turns it into meaningful reports and analysis — telling you whether the business is profitable, and helping you make decisions.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Proper Paperwork: What to Keep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Receipts for every business purchase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Invoices you send to customers, and invoices you receive from vendors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and credit card statements for business accounts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Payroll records, if you have employees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 and agreements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 documents (prior filings, EIN confirmation, sales tax records)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Business Entities &amp; Your Books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5303520" cy="4023360"/>
          </a:xfrm>
          <a:prstGeom prst="roundRect">
            <a:avLst>
              <a:gd name="adj" fmla="val 1818"/>
            </a:avLst>
          </a:prstGeom>
          <a:solidFill>
            <a:srgbClr val="EDEEF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4630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Entity Type Matters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47548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business structure determines how you're taxed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determines what records you're legally required to keep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affects whether business and personal finances must be kept separate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309360" y="1280160"/>
            <a:ext cx="5303520" cy="4023360"/>
          </a:xfrm>
          <a:prstGeom prst="roundRect">
            <a:avLst>
              <a:gd name="adj" fmla="val 1818"/>
            </a:avLst>
          </a:prstGeom>
          <a:solidFill>
            <a:srgbClr val="EDEE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583680" y="14630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Entity Types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6583680" y="1920240"/>
            <a:ext cx="47548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Sole Proprietorship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Liability Company (LLC)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Corporation (S-Corp / C-Corp)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37744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Business and Personal Finances Separate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840480"/>
            <a:ext cx="10698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DDD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one of the most common mistakes new business owners make — and one of the most damaging to clean bookkeeping. A dedicated business bank account and credit card make your books dramatically easier to keep accurate.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Tracking Cash Flow in Your Books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41732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 is the movement of money in and out of your business — your books are what let you actually see it clearly.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income as it comes in, and categorize every expense (supplies, rent, marketing, payroll, etc.) so you can see where money is going.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books on a regular schedule — weekly or monthly — rather than only at tax time.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Accurate, up-to-date books make it possible to spot a cash flow problem early, while there's still time to act.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Basic Financial Statements: The Income Statement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called a Profit &amp; Loss statement (P&amp;L).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your revenue (money earned), minus your expenses, over a specific period of time.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− Expenses = Net Profit (or Loss)</a:t>
            </a:r>
            <a:endParaRPr lang="en-US" sz="19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report that tells you whether your business is actually profitable — not just busy.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Basic Financial Statements: The Balance Sheet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snapshot of what your business owns and owes at a specific point in time.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</a:t>
            </a:r>
            <a:endParaRPr lang="en-US" sz="17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business owns (cash, equipment, inventory)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Liabilities</a:t>
            </a:r>
            <a:endParaRPr lang="en-US" sz="17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business owes (loans, unpaid bills)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</a:t>
            </a:r>
            <a:endParaRPr lang="en-US" sz="1700" dirty="0"/>
          </a:p>
          <a:p>
            <a:pPr lvl="1" marL="685800" indent="-342900">
              <a:spcAft>
                <a:spcPts val="800"/>
              </a:spcAft>
              <a:buSzPct val="100000"/>
              <a:buChar char="▪"/>
            </a:pPr>
            <a:r>
              <a:rPr lang="en-US" sz="17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left over for the owner after liabilities are subtracted from assets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Tools for Keeping Your Books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2514600" cy="4023360"/>
          </a:xfrm>
          <a:prstGeom prst="roundRect">
            <a:avLst>
              <a:gd name="adj" fmla="val 2909"/>
            </a:avLst>
          </a:prstGeom>
          <a:solidFill>
            <a:srgbClr val="EDEEF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7830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24028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Spreadsheets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880360"/>
            <a:ext cx="2240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starting point for very small or new businesses — free, flexible, but manual.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337560" y="1645920"/>
            <a:ext cx="2514600" cy="4023360"/>
          </a:xfrm>
          <a:prstGeom prst="roundRect">
            <a:avLst>
              <a:gd name="adj" fmla="val 2909"/>
            </a:avLst>
          </a:prstGeom>
          <a:solidFill>
            <a:srgbClr val="EDEE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474720" y="17830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224028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 Software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474720" y="2880360"/>
            <a:ext cx="2240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like QuickBooks or Wave automate tracking, invoicing, and reporting as you grow.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035040" y="1645920"/>
            <a:ext cx="2514600" cy="4023360"/>
          </a:xfrm>
          <a:prstGeom prst="roundRect">
            <a:avLst>
              <a:gd name="adj" fmla="val 2909"/>
            </a:avLst>
          </a:prstGeom>
          <a:solidFill>
            <a:srgbClr val="EDEEF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172200" y="17830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6172200" y="224028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Bookkeeper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172200" y="2880360"/>
            <a:ext cx="2240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Hiring help once volume grows keeps your books accurate without consuming your own time.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732520" y="1645920"/>
            <a:ext cx="2514600" cy="4023360"/>
          </a:xfrm>
          <a:prstGeom prst="roundRect">
            <a:avLst>
              <a:gd name="adj" fmla="val 2909"/>
            </a:avLst>
          </a:prstGeom>
          <a:solidFill>
            <a:srgbClr val="EDEEF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869680" y="17830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869680" y="224028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3B6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Bank's Tools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869680" y="2880360"/>
            <a:ext cx="2240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business bank accounts offer built-in expense tracking and reporting features.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This Sets You Up for Success</a:t>
            </a:r>
            <a:endParaRPr lang="en-US" sz="27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105156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books make it possible to apply for credit, capital, and grants with confidence — funders and lenders want to see your numbers.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 books mean fewer surprises at tax time, and fewer costly mistakes.</a:t>
            </a:r>
            <a:endParaRPr lang="en-US" sz="1900" dirty="0"/>
          </a:p>
          <a:p>
            <a:pPr marL="342900" indent="-342900">
              <a:spcAft>
                <a:spcPts val="1600"/>
              </a:spcAft>
              <a:buSzPct val="100000"/>
              <a:buChar char="•"/>
            </a:pPr>
            <a:r>
              <a:rPr lang="en-US" sz="19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foundation for everything we'll cover next week in Credit, Capital &amp; Cash Flow.</a:t>
            </a:r>
            <a:endParaRPr lang="en-US" sz="19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3B6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Disclaimer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371600"/>
            <a:ext cx="10515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provided for educational purposes as part of the HopeBuilds: Dynamic Business Development Program (DBDP) and does not constitute legal, financial, tax, or other professional advice. Participants should consult a qualified professional before making business, legal, or financial decisions.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Completion of this program does not guarantee funding, loan approval, business success, or any specific outcome.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Participation in DBDP is voluntary, and Word of Hope Ministries, Inc. is not liable for loss, injury, or damages arising from a participant's involvement in the program.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program policies, including data use, photo/media release, and liability terms, are available from WOHM upon request.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64922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9601200" y="649224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B3B6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3474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HopeBuilds: Dynamic Business Development Program (DBDP)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94360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9AD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of Hope Ministries, Inc.  |  2677 N. 40th Street, Milwaukee, WI 53210  |  414-447-1965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2026-09-29T17:39:13Z</dcterms:created>
  <dcterms:modified xsi:type="dcterms:W3CDTF">2026-09-29T17:39:13Z</dcterms:modified>
</cp:coreProperties>
</file>