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B6F"/>
        </a:solidFill>
      </p:bgPr>
    </p:bg>
    <p:spTree>
      <p:nvGrpSpPr>
        <p:cNvPr id="1" name=""/>
        <p:cNvGrpSpPr/>
        <p:nvPr/>
      </p:nvGrpSpPr>
      <p:grpSpPr>
        <a:xfrm>
          <a:off x="0" y="0"/>
          <a:ext cx="0" cy="0"/>
          <a:chOff x="0" y="0"/>
          <a:chExt cx="0" cy="0"/>
        </a:xfrm>
      </p:grpSpPr>
      <p:sp>
        <p:nvSpPr>
          <p:cNvPr id="2" name="Shape 0"/>
          <p:cNvSpPr/>
          <p:nvPr/>
        </p:nvSpPr>
        <p:spPr>
          <a:xfrm>
            <a:off x="9555480" y="365760"/>
            <a:ext cx="2103120" cy="2103120"/>
          </a:xfrm>
          <a:prstGeom prst="roundRect">
            <a:avLst>
              <a:gd name="adj" fmla="val 6522"/>
            </a:avLst>
          </a:prstGeom>
          <a:solidFill>
            <a:srgbClr val="FFFFFF"/>
          </a:solidFill>
          <a:ln/>
        </p:spPr>
      </p:sp>
      <p:pic>
        <p:nvPicPr>
          <p:cNvPr id="3" name="Image 0" descr="/home/claude/dbdp_assets/wohm-logo.png">    </p:cNvPr>
          <p:cNvPicPr>
            <a:picLocks noChangeAspect="1"/>
          </p:cNvPicPr>
          <p:nvPr/>
        </p:nvPicPr>
        <p:blipFill>
          <a:blip r:embed="rId1"/>
          <a:stretch>
            <a:fillRect/>
          </a:stretch>
        </p:blipFill>
        <p:spPr>
          <a:xfrm>
            <a:off x="9692640" y="502920"/>
            <a:ext cx="1828800" cy="1828800"/>
          </a:xfrm>
          <a:prstGeom prst="rect">
            <a:avLst/>
          </a:prstGeom>
        </p:spPr>
      </p:pic>
      <p:sp>
        <p:nvSpPr>
          <p:cNvPr id="4" name="Text 1"/>
          <p:cNvSpPr txBox="1"/>
          <p:nvPr/>
        </p:nvSpPr>
        <p:spPr>
          <a:xfrm>
            <a:off x="640080" y="2011680"/>
            <a:ext cx="9144000" cy="1371600"/>
          </a:xfrm>
          <a:prstGeom prst="rect">
            <a:avLst/>
          </a:prstGeom>
          <a:noFill/>
          <a:ln/>
        </p:spPr>
        <p:txBody>
          <a:bodyPr wrap="square" lIns="0" tIns="0" rIns="0" bIns="0" rtlCol="0" anchor="ctr"/>
          <a:lstStyle/>
          <a:p>
            <a:pPr indent="0" marL="0">
              <a:buNone/>
            </a:pPr>
            <a:r>
              <a:rPr lang="en-US" sz="2800" b="1" dirty="0">
                <a:solidFill>
                  <a:srgbClr val="FFFFFF"/>
                </a:solidFill>
                <a:latin typeface="Georgia" pitchFamily="34" charset="0"/>
                <a:ea typeface="Georgia" pitchFamily="34" charset="-122"/>
                <a:cs typeface="Georgia" pitchFamily="34" charset="-120"/>
              </a:rPr>
              <a:t>WEEK 1 — The VSI Model: Vision, Strategy, Implementation</a:t>
            </a:r>
            <a:endParaRPr lang="en-US" sz="2800" dirty="0"/>
          </a:p>
        </p:txBody>
      </p:sp>
      <p:sp>
        <p:nvSpPr>
          <p:cNvPr id="5" name="Text 2"/>
          <p:cNvSpPr txBox="1"/>
          <p:nvPr/>
        </p:nvSpPr>
        <p:spPr>
          <a:xfrm>
            <a:off x="640080" y="3383280"/>
            <a:ext cx="8686800" cy="548640"/>
          </a:xfrm>
          <a:prstGeom prst="rect">
            <a:avLst/>
          </a:prstGeom>
          <a:noFill/>
          <a:ln/>
        </p:spPr>
        <p:txBody>
          <a:bodyPr wrap="square" lIns="0" tIns="0" rIns="0" bIns="0" rtlCol="0" anchor="ctr"/>
          <a:lstStyle/>
          <a:p>
            <a:pPr indent="0" marL="0">
              <a:buNone/>
            </a:pPr>
            <a:r>
              <a:rPr lang="en-US" sz="2000" i="1" dirty="0">
                <a:solidFill>
                  <a:srgbClr val="B8860B"/>
                </a:solidFill>
                <a:latin typeface="Georgia" pitchFamily="34" charset="0"/>
                <a:ea typeface="Georgia" pitchFamily="34" charset="-122"/>
                <a:cs typeface="Georgia" pitchFamily="34" charset="-120"/>
              </a:rPr>
              <a:t>What Are You Chasing?</a:t>
            </a:r>
            <a:endParaRPr lang="en-US" sz="2000" dirty="0"/>
          </a:p>
        </p:txBody>
      </p:sp>
      <p:sp>
        <p:nvSpPr>
          <p:cNvPr id="6" name="Text 3"/>
          <p:cNvSpPr txBox="1"/>
          <p:nvPr/>
        </p:nvSpPr>
        <p:spPr>
          <a:xfrm>
            <a:off x="640080" y="3931920"/>
            <a:ext cx="8686800" cy="457200"/>
          </a:xfrm>
          <a:prstGeom prst="rect">
            <a:avLst/>
          </a:prstGeom>
          <a:noFill/>
          <a:ln/>
        </p:spPr>
        <p:txBody>
          <a:bodyPr wrap="square" lIns="0" tIns="0" rIns="0" bIns="0" rtlCol="0" anchor="ctr"/>
          <a:lstStyle/>
          <a:p>
            <a:pPr indent="0" marL="0">
              <a:buNone/>
            </a:pPr>
            <a:r>
              <a:rPr lang="en-US" sz="1600" i="1" dirty="0">
                <a:solidFill>
                  <a:srgbClr val="A9ADB4"/>
                </a:solidFill>
                <a:latin typeface="Calibri" pitchFamily="34" charset="0"/>
                <a:ea typeface="Calibri" pitchFamily="34" charset="-122"/>
                <a:cs typeface="Calibri" pitchFamily="34" charset="-120"/>
              </a:rPr>
              <a:t>HopeBuilds: Dynamic Business Development Program</a:t>
            </a:r>
            <a:endParaRPr lang="en-US" sz="1600" dirty="0"/>
          </a:p>
        </p:txBody>
      </p:sp>
      <p:sp>
        <p:nvSpPr>
          <p:cNvPr id="7" name="Text 4"/>
          <p:cNvSpPr txBox="1"/>
          <p:nvPr/>
        </p:nvSpPr>
        <p:spPr>
          <a:xfrm>
            <a:off x="640080" y="5760720"/>
            <a:ext cx="7315200" cy="365760"/>
          </a:xfrm>
          <a:prstGeom prst="rect">
            <a:avLst/>
          </a:prstGeom>
          <a:noFill/>
          <a:ln/>
        </p:spPr>
        <p:txBody>
          <a:bodyPr wrap="square" lIns="0" tIns="0" rIns="0" bIns="0" rtlCol="0" anchor="ctr"/>
          <a:lstStyle/>
          <a:p>
            <a:pPr indent="0" marL="0">
              <a:buNone/>
            </a:pPr>
            <a:r>
              <a:rPr lang="en-US" sz="1400" dirty="0">
                <a:solidFill>
                  <a:srgbClr val="CCCCCC"/>
                </a:solidFill>
                <a:latin typeface="Calibri" pitchFamily="34" charset="0"/>
                <a:ea typeface="Calibri" pitchFamily="34" charset="-122"/>
                <a:cs typeface="Calibri" pitchFamily="34" charset="-120"/>
              </a:rPr>
              <a:t>Facilitator: Liz Luckett, Program Director</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Your Dream</a:t>
            </a:r>
            <a:endParaRPr lang="en-US" sz="2700" dirty="0"/>
          </a:p>
        </p:txBody>
      </p:sp>
      <p:sp>
        <p:nvSpPr>
          <p:cNvPr id="3" name="Text 1"/>
          <p:cNvSpPr txBox="1"/>
          <p:nvPr/>
        </p:nvSpPr>
        <p:spPr>
          <a:xfrm>
            <a:off x="731520" y="146304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500" b="1" dirty="0">
                <a:solidFill>
                  <a:srgbClr val="333333"/>
                </a:solidFill>
                <a:latin typeface="Calibri" pitchFamily="34" charset="0"/>
                <a:ea typeface="Calibri" pitchFamily="34" charset="-122"/>
                <a:cs typeface="Calibri" pitchFamily="34" charset="-120"/>
              </a:rPr>
              <a:t>What do you need to make your dream(s) come true?</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Dreams have power — they can inspire you, they can empower you. But will they reward you?</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Is my dream really my dream?</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Am I depending on factors in my control to achieve my dream?</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Do I have a strategy to achieve my dream?</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Have I included the people I need to realize my dream?</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Am I willing to pay the price for my dream?</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Does my dream benefit others?</a:t>
            </a:r>
            <a:endParaRPr lang="en-US" sz="15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377440"/>
            <a:ext cx="10698480" cy="137160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Are You Chasing Purpose or Money?</a:t>
            </a:r>
            <a:endParaRPr lang="en-US" sz="3200" dirty="0"/>
          </a:p>
        </p:txBody>
      </p:sp>
      <p:sp>
        <p:nvSpPr>
          <p:cNvPr id="3" name="Text 1"/>
          <p:cNvSpPr txBox="1"/>
          <p:nvPr/>
        </p:nvSpPr>
        <p:spPr>
          <a:xfrm>
            <a:off x="731520" y="3840480"/>
            <a:ext cx="10698480" cy="2743200"/>
          </a:xfrm>
          <a:prstGeom prst="rect">
            <a:avLst/>
          </a:prstGeom>
          <a:noFill/>
          <a:ln/>
        </p:spPr>
        <p:txBody>
          <a:bodyPr wrap="square" lIns="0" tIns="0" rIns="0" bIns="0" rtlCol="0" anchor="ctr"/>
          <a:lstStyle/>
          <a:p>
            <a:pPr indent="0" marL="0">
              <a:buNone/>
            </a:pPr>
            <a:r>
              <a:rPr lang="en-US" sz="2000" dirty="0">
                <a:solidFill>
                  <a:srgbClr val="DDDDDD"/>
                </a:solidFill>
                <a:latin typeface="Calibri" pitchFamily="34" charset="0"/>
                <a:ea typeface="Calibri" pitchFamily="34" charset="-122"/>
                <a:cs typeface="Calibri" pitchFamily="34" charset="-120"/>
              </a:rPr>
              <a:t>What drives you?</a:t>
            </a:r>
            <a:endParaRPr lang="en-US" sz="2000" dirty="0"/>
          </a:p>
          <a:p>
            <a:pPr indent="0" marL="0">
              <a:buNone/>
            </a:pPr>
            <a:endParaRPr lang="en-US" sz="2000" dirty="0"/>
          </a:p>
          <a:p>
            <a:pPr indent="0" marL="0">
              <a:buNone/>
            </a:pPr>
            <a:r>
              <a:rPr lang="en-US" sz="2000" dirty="0">
                <a:solidFill>
                  <a:srgbClr val="DDDDDD"/>
                </a:solidFill>
                <a:latin typeface="Calibri" pitchFamily="34" charset="0"/>
                <a:ea typeface="Calibri" pitchFamily="34" charset="-122"/>
                <a:cs typeface="Calibri" pitchFamily="34" charset="-120"/>
              </a:rPr>
              <a:t>What motivates you?</a:t>
            </a:r>
            <a:endParaRPr lang="en-US" sz="2000" dirty="0"/>
          </a:p>
          <a:p>
            <a:pPr indent="0" marL="0">
              <a:buNone/>
            </a:pPr>
            <a:endParaRPr lang="en-US" sz="2000" dirty="0"/>
          </a:p>
          <a:p>
            <a:pPr indent="0" marL="0">
              <a:buNone/>
            </a:pPr>
            <a:r>
              <a:rPr lang="en-US" sz="2000" dirty="0">
                <a:solidFill>
                  <a:srgbClr val="DDDDDD"/>
                </a:solidFill>
                <a:latin typeface="Calibri" pitchFamily="34" charset="0"/>
                <a:ea typeface="Calibri" pitchFamily="34" charset="-122"/>
                <a:cs typeface="Calibri" pitchFamily="34" charset="-120"/>
              </a:rPr>
              <a:t>What problem do you want to solve?</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Define Your WHY</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Have you joined this journey to build your business and generate revenue — or to build yourself and the people within your organization? (John Maxwell)</a:t>
            </a:r>
            <a:endParaRPr lang="en-US" sz="2000" dirty="0"/>
          </a:p>
          <a:p>
            <a:pPr marL="342900" indent="-342900">
              <a:spcAft>
                <a:spcPts val="2000"/>
              </a:spcAft>
              <a:buSzPct val="100000"/>
              <a:buChar char="•"/>
            </a:pPr>
            <a:r>
              <a:rPr lang="en-US" sz="2000" b="1" i="1" dirty="0">
                <a:solidFill>
                  <a:srgbClr val="333333"/>
                </a:solidFill>
                <a:latin typeface="Calibri" pitchFamily="34" charset="0"/>
                <a:ea typeface="Calibri" pitchFamily="34" charset="-122"/>
                <a:cs typeface="Calibri" pitchFamily="34" charset="-120"/>
              </a:rPr>
              <a:t>“When you find your why, you find a way.”</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 Eric Thomas</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What Is the Cost of a Dream?</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A tangible cost differs from an intangible cost — one that is not connected to a physical item, but rather to something structural or behavioral.</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Every dream has a price. Before you chase it, know what you're willing to invest — time, money, relationships, and effort.</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B3B6F"/>
        </a:solidFill>
      </p:bgPr>
    </p:bg>
    <p:spTree>
      <p:nvGrpSpPr>
        <p:cNvPr id="1" name=""/>
        <p:cNvGrpSpPr/>
        <p:nvPr/>
      </p:nvGrpSpPr>
      <p:grpSpPr>
        <a:xfrm>
          <a:off x="0" y="0"/>
          <a:ext cx="0" cy="0"/>
          <a:chOff x="0" y="0"/>
          <a:chExt cx="0" cy="0"/>
        </a:xfrm>
      </p:grpSpPr>
      <p:pic>
        <p:nvPicPr>
          <p:cNvPr id="2" name="Image 0" descr="/home/claude/dbdp_vsi_assets/weathervane-vsi.jpeg">    </p:cNvPr>
          <p:cNvPicPr>
            <a:picLocks noChangeAspect="1"/>
          </p:cNvPicPr>
          <p:nvPr/>
        </p:nvPicPr>
        <p:blipFill>
          <a:blip r:embed="rId1"/>
          <a:srcRect l="0" r="0" t="0" b="0"/>
          <a:stretch/>
        </p:blipFill>
        <p:spPr>
          <a:xfrm>
            <a:off x="8229600" y="0"/>
            <a:ext cx="3931920" cy="6858000"/>
          </a:xfrm>
          <a:prstGeom prst="rect">
            <a:avLst/>
          </a:prstGeom>
        </p:spPr>
      </p:pic>
      <p:sp>
        <p:nvSpPr>
          <p:cNvPr id="3" name="Text 0"/>
          <p:cNvSpPr txBox="1"/>
          <p:nvPr/>
        </p:nvSpPr>
        <p:spPr>
          <a:xfrm>
            <a:off x="640080" y="640080"/>
            <a:ext cx="7315200" cy="914400"/>
          </a:xfrm>
          <a:prstGeom prst="rect">
            <a:avLst/>
          </a:prstGeom>
          <a:noFill/>
          <a:ln/>
        </p:spPr>
        <p:txBody>
          <a:bodyPr wrap="square" lIns="0" tIns="0" rIns="0" bIns="0" rtlCol="0" anchor="ctr"/>
          <a:lstStyle/>
          <a:p>
            <a:pPr indent="0" marL="0">
              <a:buNone/>
            </a:pPr>
            <a:r>
              <a:rPr lang="en-US" sz="3400" b="1" dirty="0">
                <a:solidFill>
                  <a:srgbClr val="FFFFFF"/>
                </a:solidFill>
                <a:latin typeface="Georgia" pitchFamily="34" charset="0"/>
                <a:ea typeface="Georgia" pitchFamily="34" charset="-122"/>
                <a:cs typeface="Georgia" pitchFamily="34" charset="-120"/>
              </a:rPr>
              <a:t>The VSI Model</a:t>
            </a:r>
            <a:endParaRPr lang="en-US" sz="3400" dirty="0"/>
          </a:p>
        </p:txBody>
      </p:sp>
      <p:sp>
        <p:nvSpPr>
          <p:cNvPr id="4" name="Text 1"/>
          <p:cNvSpPr txBox="1"/>
          <p:nvPr/>
        </p:nvSpPr>
        <p:spPr>
          <a:xfrm>
            <a:off x="640080" y="1417320"/>
            <a:ext cx="7315200" cy="365760"/>
          </a:xfrm>
          <a:prstGeom prst="rect">
            <a:avLst/>
          </a:prstGeom>
          <a:noFill/>
          <a:ln/>
        </p:spPr>
        <p:txBody>
          <a:bodyPr wrap="square" lIns="0" tIns="0" rIns="0" bIns="0" rtlCol="0" anchor="ctr"/>
          <a:lstStyle/>
          <a:p>
            <a:pPr indent="0" marL="0">
              <a:buNone/>
            </a:pPr>
            <a:r>
              <a:rPr lang="en-US" sz="1500" i="1" dirty="0">
                <a:solidFill>
                  <a:srgbClr val="B8860B"/>
                </a:solidFill>
                <a:latin typeface="Calibri" pitchFamily="34" charset="0"/>
                <a:ea typeface="Calibri" pitchFamily="34" charset="-122"/>
                <a:cs typeface="Calibri" pitchFamily="34" charset="-120"/>
              </a:rPr>
              <a:t>Liz Luckett</a:t>
            </a:r>
            <a:endParaRPr lang="en-US" sz="1500" dirty="0"/>
          </a:p>
        </p:txBody>
      </p:sp>
      <p:sp>
        <p:nvSpPr>
          <p:cNvPr id="5" name="Text 2"/>
          <p:cNvSpPr txBox="1"/>
          <p:nvPr/>
        </p:nvSpPr>
        <p:spPr>
          <a:xfrm>
            <a:off x="640080" y="2286000"/>
            <a:ext cx="731520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VISION</a:t>
            </a:r>
            <a:endParaRPr lang="en-US" sz="2000" dirty="0"/>
          </a:p>
        </p:txBody>
      </p:sp>
      <p:sp>
        <p:nvSpPr>
          <p:cNvPr id="6" name="Text 3"/>
          <p:cNvSpPr txBox="1"/>
          <p:nvPr/>
        </p:nvSpPr>
        <p:spPr>
          <a:xfrm>
            <a:off x="640080" y="2743200"/>
            <a:ext cx="7315200" cy="640080"/>
          </a:xfrm>
          <a:prstGeom prst="rect">
            <a:avLst/>
          </a:prstGeom>
          <a:noFill/>
          <a:ln/>
        </p:spPr>
        <p:txBody>
          <a:bodyPr wrap="square" lIns="0" tIns="0" rIns="0" bIns="0" rtlCol="0" anchor="ctr"/>
          <a:lstStyle/>
          <a:p>
            <a:pPr indent="0" marL="0">
              <a:buNone/>
            </a:pPr>
            <a:r>
              <a:rPr lang="en-US" sz="1500" dirty="0">
                <a:solidFill>
                  <a:srgbClr val="DDDDDD"/>
                </a:solidFill>
                <a:latin typeface="Calibri" pitchFamily="34" charset="0"/>
                <a:ea typeface="Calibri" pitchFamily="34" charset="-122"/>
                <a:cs typeface="Calibri" pitchFamily="34" charset="-120"/>
              </a:rPr>
              <a:t>What do you SEE? Tells you the future / destination of the company.</a:t>
            </a:r>
            <a:endParaRPr lang="en-US" sz="1500" dirty="0"/>
          </a:p>
        </p:txBody>
      </p:sp>
      <p:sp>
        <p:nvSpPr>
          <p:cNvPr id="7" name="Text 4"/>
          <p:cNvSpPr txBox="1"/>
          <p:nvPr/>
        </p:nvSpPr>
        <p:spPr>
          <a:xfrm>
            <a:off x="640080" y="3520440"/>
            <a:ext cx="731520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STRATEGY</a:t>
            </a:r>
            <a:endParaRPr lang="en-US" sz="2000" dirty="0"/>
          </a:p>
        </p:txBody>
      </p:sp>
      <p:sp>
        <p:nvSpPr>
          <p:cNvPr id="8" name="Text 5"/>
          <p:cNvSpPr txBox="1"/>
          <p:nvPr/>
        </p:nvSpPr>
        <p:spPr>
          <a:xfrm>
            <a:off x="640080" y="3977640"/>
            <a:ext cx="7315200" cy="640080"/>
          </a:xfrm>
          <a:prstGeom prst="rect">
            <a:avLst/>
          </a:prstGeom>
          <a:noFill/>
          <a:ln/>
        </p:spPr>
        <p:txBody>
          <a:bodyPr wrap="square" lIns="0" tIns="0" rIns="0" bIns="0" rtlCol="0" anchor="ctr"/>
          <a:lstStyle/>
          <a:p>
            <a:pPr indent="0" marL="0">
              <a:buNone/>
            </a:pPr>
            <a:r>
              <a:rPr lang="en-US" sz="1500" dirty="0">
                <a:solidFill>
                  <a:srgbClr val="DDDDDD"/>
                </a:solidFill>
                <a:latin typeface="Calibri" pitchFamily="34" charset="0"/>
                <a:ea typeface="Calibri" pitchFamily="34" charset="-122"/>
                <a:cs typeface="Calibri" pitchFamily="34" charset="-120"/>
              </a:rPr>
              <a:t>How do you get there? Tells you how to reach the vision / destination.</a:t>
            </a:r>
            <a:endParaRPr lang="en-US" sz="1500" dirty="0"/>
          </a:p>
        </p:txBody>
      </p:sp>
      <p:sp>
        <p:nvSpPr>
          <p:cNvPr id="9" name="Text 6"/>
          <p:cNvSpPr txBox="1"/>
          <p:nvPr/>
        </p:nvSpPr>
        <p:spPr>
          <a:xfrm>
            <a:off x="640080" y="4754880"/>
            <a:ext cx="731520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IMPLEMENTATION</a:t>
            </a:r>
            <a:endParaRPr lang="en-US" sz="2000" dirty="0"/>
          </a:p>
        </p:txBody>
      </p:sp>
      <p:sp>
        <p:nvSpPr>
          <p:cNvPr id="10" name="Text 7"/>
          <p:cNvSpPr txBox="1"/>
          <p:nvPr/>
        </p:nvSpPr>
        <p:spPr>
          <a:xfrm>
            <a:off x="640080" y="5212080"/>
            <a:ext cx="7315200" cy="640080"/>
          </a:xfrm>
          <a:prstGeom prst="rect">
            <a:avLst/>
          </a:prstGeom>
          <a:noFill/>
          <a:ln/>
        </p:spPr>
        <p:txBody>
          <a:bodyPr wrap="square" lIns="0" tIns="0" rIns="0" bIns="0" rtlCol="0" anchor="ctr"/>
          <a:lstStyle/>
          <a:p>
            <a:pPr indent="0" marL="0">
              <a:buNone/>
            </a:pPr>
            <a:r>
              <a:rPr lang="en-US" sz="1500" dirty="0">
                <a:solidFill>
                  <a:srgbClr val="DDDDDD"/>
                </a:solidFill>
                <a:latin typeface="Calibri" pitchFamily="34" charset="0"/>
                <a:ea typeface="Calibri" pitchFamily="34" charset="-122"/>
                <a:cs typeface="Calibri" pitchFamily="34" charset="-120"/>
              </a:rPr>
              <a:t>Turning plans into action — the art of getting it done.</a:t>
            </a:r>
            <a:endParaRPr lang="en-US" sz="1500" dirty="0"/>
          </a:p>
        </p:txBody>
      </p:sp>
      <p:sp>
        <p:nvSpPr>
          <p:cNvPr id="11" name="Text 8"/>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2" name="Text 9"/>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731520"/>
            <a:ext cx="10698480" cy="457200"/>
          </a:xfrm>
          <a:prstGeom prst="rect">
            <a:avLst/>
          </a:prstGeom>
          <a:noFill/>
          <a:ln/>
        </p:spPr>
        <p:txBody>
          <a:bodyPr wrap="square" lIns="0" tIns="0" rIns="0" bIns="0" rtlCol="0" anchor="ctr"/>
          <a:lstStyle/>
          <a:p>
            <a:pPr indent="0" marL="0">
              <a:buNone/>
            </a:pPr>
            <a:r>
              <a:rPr lang="en-US" sz="1600" b="1" spc="300" kern="0" dirty="0">
                <a:solidFill>
                  <a:srgbClr val="B8860B"/>
                </a:solidFill>
                <a:latin typeface="Calibri" pitchFamily="34" charset="0"/>
                <a:ea typeface="Calibri" pitchFamily="34" charset="-122"/>
                <a:cs typeface="Calibri" pitchFamily="34" charset="-120"/>
              </a:rPr>
              <a:t>VISION</a:t>
            </a:r>
            <a:endParaRPr lang="en-US" sz="1600" dirty="0"/>
          </a:p>
        </p:txBody>
      </p:sp>
      <p:sp>
        <p:nvSpPr>
          <p:cNvPr id="3" name="Text 1"/>
          <p:cNvSpPr txBox="1"/>
          <p:nvPr/>
        </p:nvSpPr>
        <p:spPr>
          <a:xfrm>
            <a:off x="731520" y="1188720"/>
            <a:ext cx="10698480" cy="137160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What Do You SEE?</a:t>
            </a:r>
            <a:endParaRPr lang="en-US" sz="3200" dirty="0"/>
          </a:p>
        </p:txBody>
      </p:sp>
      <p:sp>
        <p:nvSpPr>
          <p:cNvPr id="4" name="Text 2"/>
          <p:cNvSpPr txBox="1"/>
          <p:nvPr/>
        </p:nvSpPr>
        <p:spPr>
          <a:xfrm>
            <a:off x="731520" y="2651760"/>
            <a:ext cx="10698480" cy="2743200"/>
          </a:xfrm>
          <a:prstGeom prst="rect">
            <a:avLst/>
          </a:prstGeom>
          <a:noFill/>
          <a:ln/>
        </p:spPr>
        <p:txBody>
          <a:bodyPr wrap="square" lIns="0" tIns="0" rIns="0" bIns="0" rtlCol="0" anchor="ctr"/>
          <a:lstStyle/>
          <a:p>
            <a:pPr indent="0" marL="0">
              <a:buNone/>
            </a:pPr>
            <a:r>
              <a:rPr lang="en-US" sz="2000" dirty="0">
                <a:solidFill>
                  <a:srgbClr val="DDDDDD"/>
                </a:solidFill>
                <a:latin typeface="Calibri" pitchFamily="34" charset="0"/>
                <a:ea typeface="Calibri" pitchFamily="34" charset="-122"/>
                <a:cs typeface="Calibri" pitchFamily="34" charset="-120"/>
              </a:rPr>
              <a:t>Vision tells you the future — the destination of your company.</a:t>
            </a:r>
            <a:endParaRPr lang="en-US" sz="2000" dirty="0"/>
          </a:p>
        </p:txBody>
      </p:sp>
      <p:sp>
        <p:nvSpPr>
          <p:cNvPr id="5" name="Text 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Identity: Who You Are</a:t>
            </a:r>
            <a:endParaRPr lang="en-US" sz="2700" dirty="0"/>
          </a:p>
        </p:txBody>
      </p:sp>
      <p:sp>
        <p:nvSpPr>
          <p:cNvPr id="3" name="Text 1"/>
          <p:cNvSpPr txBox="1"/>
          <p:nvPr/>
        </p:nvSpPr>
        <p:spPr>
          <a:xfrm>
            <a:off x="731520" y="146304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600" i="1" dirty="0">
                <a:solidFill>
                  <a:srgbClr val="333333"/>
                </a:solidFill>
                <a:latin typeface="Calibri" pitchFamily="34" charset="0"/>
                <a:ea typeface="Calibri" pitchFamily="34" charset="-122"/>
                <a:cs typeface="Calibri" pitchFamily="34" charset="-120"/>
              </a:rPr>
              <a:t>Identity: the fact of being who or what a person or thing is.</a:t>
            </a:r>
            <a:endParaRPr lang="en-US" sz="1600" dirty="0"/>
          </a:p>
          <a:p>
            <a:pPr marL="342900" indent="-342900">
              <a:spcAft>
                <a:spcPts val="1200"/>
              </a:spcAft>
              <a:buSzPct val="100000"/>
              <a:buChar char="•"/>
            </a:pPr>
            <a:r>
              <a:rPr lang="en-US" sz="1600" dirty="0">
                <a:solidFill>
                  <a:srgbClr val="333333"/>
                </a:solidFill>
                <a:latin typeface="Calibri" pitchFamily="34" charset="0"/>
                <a:ea typeface="Calibri" pitchFamily="34" charset="-122"/>
                <a:cs typeface="Calibri" pitchFamily="34" charset="-120"/>
              </a:rPr>
              <a:t>What do you want customers to say and think about your product and company?</a:t>
            </a:r>
            <a:endParaRPr lang="en-US" sz="1600" dirty="0"/>
          </a:p>
          <a:p>
            <a:pPr marL="342900" indent="-342900">
              <a:spcAft>
                <a:spcPts val="1200"/>
              </a:spcAft>
              <a:buSzPct val="100000"/>
              <a:buChar char="•"/>
            </a:pPr>
            <a:r>
              <a:rPr lang="en-US" sz="1600" b="1" dirty="0">
                <a:solidFill>
                  <a:srgbClr val="333333"/>
                </a:solidFill>
                <a:latin typeface="Calibri" pitchFamily="34" charset="0"/>
                <a:ea typeface="Calibri" pitchFamily="34" charset="-122"/>
                <a:cs typeface="Calibri" pitchFamily="34" charset="-120"/>
              </a:rPr>
              <a:t>Example — Apple Computer</a:t>
            </a:r>
            <a:endParaRPr lang="en-US" sz="1600" dirty="0"/>
          </a:p>
          <a:p>
            <a:pPr marL="342900" indent="-342900">
              <a:spcAft>
                <a:spcPts val="1200"/>
              </a:spcAft>
              <a:buSzPct val="100000"/>
              <a:buChar char="•"/>
            </a:pPr>
            <a:r>
              <a:rPr lang="en-US" sz="1600" dirty="0">
                <a:solidFill>
                  <a:srgbClr val="333333"/>
                </a:solidFill>
                <a:latin typeface="Calibri" pitchFamily="34" charset="0"/>
                <a:ea typeface="Calibri" pitchFamily="34" charset="-122"/>
                <a:cs typeface="Calibri" pitchFamily="34" charset="-120"/>
              </a:rPr>
              <a:t>Apple is known for pioneering state-of-the-art computer products. Most consumers recognize the Apple logo, but beyond the product itself, Apple is perceived as a pioneer — a company that set out to change the world with computers, and did.</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Vision Statement vs. Mission Statement</a:t>
            </a:r>
            <a:endParaRPr lang="en-US" sz="2600" dirty="0"/>
          </a:p>
        </p:txBody>
      </p:sp>
      <p:sp>
        <p:nvSpPr>
          <p:cNvPr id="3" name="Shape 1"/>
          <p:cNvSpPr/>
          <p:nvPr/>
        </p:nvSpPr>
        <p:spPr>
          <a:xfrm>
            <a:off x="548640" y="1280160"/>
            <a:ext cx="5303520" cy="3840480"/>
          </a:xfrm>
          <a:prstGeom prst="roundRect">
            <a:avLst>
              <a:gd name="adj" fmla="val 1905"/>
            </a:avLst>
          </a:prstGeom>
          <a:solidFill>
            <a:srgbClr val="EDEEF0"/>
          </a:solidFill>
          <a:ln/>
        </p:spPr>
      </p:sp>
      <p:sp>
        <p:nvSpPr>
          <p:cNvPr id="4" name="Text 2"/>
          <p:cNvSpPr txBox="1"/>
          <p:nvPr/>
        </p:nvSpPr>
        <p:spPr>
          <a:xfrm>
            <a:off x="82296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Vision Statement</a:t>
            </a:r>
            <a:endParaRPr lang="en-US" sz="1700" dirty="0"/>
          </a:p>
        </p:txBody>
      </p:sp>
      <p:sp>
        <p:nvSpPr>
          <p:cNvPr id="5" name="Text 3"/>
          <p:cNvSpPr txBox="1"/>
          <p:nvPr/>
        </p:nvSpPr>
        <p:spPr>
          <a:xfrm>
            <a:off x="82296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Details where the organization aspires to go — a short summary of what your business will look like in the future.</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Example: “To provide innovative technological solutions to businesses throughout the nation and the world.”</a:t>
            </a:r>
            <a:endParaRPr lang="en-US" sz="1400" dirty="0"/>
          </a:p>
        </p:txBody>
      </p:sp>
      <p:sp>
        <p:nvSpPr>
          <p:cNvPr id="6" name="Shape 4"/>
          <p:cNvSpPr/>
          <p:nvPr/>
        </p:nvSpPr>
        <p:spPr>
          <a:xfrm>
            <a:off x="6309360" y="1280160"/>
            <a:ext cx="5303520" cy="3840480"/>
          </a:xfrm>
          <a:prstGeom prst="roundRect">
            <a:avLst>
              <a:gd name="adj" fmla="val 1905"/>
            </a:avLst>
          </a:prstGeom>
          <a:solidFill>
            <a:srgbClr val="EDEEF0"/>
          </a:solidFill>
          <a:ln/>
        </p:spPr>
      </p:sp>
      <p:sp>
        <p:nvSpPr>
          <p:cNvPr id="7" name="Text 5"/>
          <p:cNvSpPr txBox="1"/>
          <p:nvPr/>
        </p:nvSpPr>
        <p:spPr>
          <a:xfrm>
            <a:off x="658368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Mission Statement</a:t>
            </a:r>
            <a:endParaRPr lang="en-US" sz="1700" dirty="0"/>
          </a:p>
        </p:txBody>
      </p:sp>
      <p:sp>
        <p:nvSpPr>
          <p:cNvPr id="8" name="Text 6"/>
          <p:cNvSpPr txBox="1"/>
          <p:nvPr/>
        </p:nvSpPr>
        <p:spPr>
          <a:xfrm>
            <a:off x="658368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Defines the organization's business, its objectives, and how it will reach them — usually its main industry, target audience, key products/services, and what sets it apart.</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Example: “At our company, we are committed to helping low-income families find the resources they need to get healthcare loans with no credit checks and low-interest payments.”</a:t>
            </a:r>
            <a:endParaRPr lang="en-US" sz="14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Determine Your Purpose &amp; Position — O.A.S.</a:t>
            </a:r>
            <a:endParaRPr lang="en-US" sz="2600" dirty="0"/>
          </a:p>
        </p:txBody>
      </p:sp>
      <p:sp>
        <p:nvSpPr>
          <p:cNvPr id="3" name="Shape 1"/>
          <p:cNvSpPr/>
          <p:nvPr/>
        </p:nvSpPr>
        <p:spPr>
          <a:xfrm>
            <a:off x="640080" y="1645920"/>
            <a:ext cx="3413760" cy="3108960"/>
          </a:xfrm>
          <a:prstGeom prst="roundRect">
            <a:avLst>
              <a:gd name="adj" fmla="val 2353"/>
            </a:avLst>
          </a:prstGeom>
          <a:solidFill>
            <a:srgbClr val="EDEEF0"/>
          </a:solidFill>
          <a:ln/>
        </p:spPr>
      </p:sp>
      <p:sp>
        <p:nvSpPr>
          <p:cNvPr id="4" name="Text 2"/>
          <p:cNvSpPr txBox="1"/>
          <p:nvPr/>
        </p:nvSpPr>
        <p:spPr>
          <a:xfrm>
            <a:off x="777240" y="1783080"/>
            <a:ext cx="313944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1</a:t>
            </a:r>
            <a:endParaRPr lang="en-US" sz="2000" dirty="0"/>
          </a:p>
        </p:txBody>
      </p:sp>
      <p:sp>
        <p:nvSpPr>
          <p:cNvPr id="5" name="Text 3"/>
          <p:cNvSpPr txBox="1"/>
          <p:nvPr/>
        </p:nvSpPr>
        <p:spPr>
          <a:xfrm>
            <a:off x="777240" y="2240280"/>
            <a:ext cx="313944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Objective</a:t>
            </a:r>
            <a:endParaRPr lang="en-US" sz="1500" dirty="0"/>
          </a:p>
        </p:txBody>
      </p:sp>
      <p:sp>
        <p:nvSpPr>
          <p:cNvPr id="6" name="Text 4"/>
          <p:cNvSpPr txBox="1"/>
          <p:nvPr/>
        </p:nvSpPr>
        <p:spPr>
          <a:xfrm>
            <a:off x="777240" y="2880360"/>
            <a:ext cx="313944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Why does our organization exist?</a:t>
            </a:r>
            <a:endParaRPr lang="en-US" sz="1200" dirty="0"/>
          </a:p>
        </p:txBody>
      </p:sp>
      <p:sp>
        <p:nvSpPr>
          <p:cNvPr id="7" name="Shape 5"/>
          <p:cNvSpPr/>
          <p:nvPr/>
        </p:nvSpPr>
        <p:spPr>
          <a:xfrm>
            <a:off x="4236720" y="1645920"/>
            <a:ext cx="3413760" cy="3108960"/>
          </a:xfrm>
          <a:prstGeom prst="roundRect">
            <a:avLst>
              <a:gd name="adj" fmla="val 2353"/>
            </a:avLst>
          </a:prstGeom>
          <a:solidFill>
            <a:srgbClr val="EDEEF0"/>
          </a:solidFill>
          <a:ln/>
        </p:spPr>
      </p:sp>
      <p:sp>
        <p:nvSpPr>
          <p:cNvPr id="8" name="Text 6"/>
          <p:cNvSpPr txBox="1"/>
          <p:nvPr/>
        </p:nvSpPr>
        <p:spPr>
          <a:xfrm>
            <a:off x="4373880" y="1783080"/>
            <a:ext cx="313944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2</a:t>
            </a:r>
            <a:endParaRPr lang="en-US" sz="2000" dirty="0"/>
          </a:p>
        </p:txBody>
      </p:sp>
      <p:sp>
        <p:nvSpPr>
          <p:cNvPr id="9" name="Text 7"/>
          <p:cNvSpPr txBox="1"/>
          <p:nvPr/>
        </p:nvSpPr>
        <p:spPr>
          <a:xfrm>
            <a:off x="4373880" y="2240280"/>
            <a:ext cx="313944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Advantage</a:t>
            </a:r>
            <a:endParaRPr lang="en-US" sz="1500" dirty="0"/>
          </a:p>
        </p:txBody>
      </p:sp>
      <p:sp>
        <p:nvSpPr>
          <p:cNvPr id="10" name="Text 8"/>
          <p:cNvSpPr txBox="1"/>
          <p:nvPr/>
        </p:nvSpPr>
        <p:spPr>
          <a:xfrm>
            <a:off x="4373880" y="2880360"/>
            <a:ext cx="313944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How do we do things differently, better, or more efficiently?</a:t>
            </a:r>
            <a:endParaRPr lang="en-US" sz="1200" dirty="0"/>
          </a:p>
        </p:txBody>
      </p:sp>
      <p:sp>
        <p:nvSpPr>
          <p:cNvPr id="11" name="Shape 9"/>
          <p:cNvSpPr/>
          <p:nvPr/>
        </p:nvSpPr>
        <p:spPr>
          <a:xfrm>
            <a:off x="7833360" y="1645920"/>
            <a:ext cx="3413760" cy="3108960"/>
          </a:xfrm>
          <a:prstGeom prst="roundRect">
            <a:avLst>
              <a:gd name="adj" fmla="val 2353"/>
            </a:avLst>
          </a:prstGeom>
          <a:solidFill>
            <a:srgbClr val="EDEEF0"/>
          </a:solidFill>
          <a:ln/>
        </p:spPr>
      </p:sp>
      <p:sp>
        <p:nvSpPr>
          <p:cNvPr id="12" name="Text 10"/>
          <p:cNvSpPr txBox="1"/>
          <p:nvPr/>
        </p:nvSpPr>
        <p:spPr>
          <a:xfrm>
            <a:off x="7970520" y="1783080"/>
            <a:ext cx="313944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3</a:t>
            </a:r>
            <a:endParaRPr lang="en-US" sz="2000" dirty="0"/>
          </a:p>
        </p:txBody>
      </p:sp>
      <p:sp>
        <p:nvSpPr>
          <p:cNvPr id="13" name="Text 11"/>
          <p:cNvSpPr txBox="1"/>
          <p:nvPr/>
        </p:nvSpPr>
        <p:spPr>
          <a:xfrm>
            <a:off x="7970520" y="2240280"/>
            <a:ext cx="313944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Scope</a:t>
            </a:r>
            <a:endParaRPr lang="en-US" sz="1500" dirty="0"/>
          </a:p>
        </p:txBody>
      </p:sp>
      <p:sp>
        <p:nvSpPr>
          <p:cNvPr id="14" name="Text 12"/>
          <p:cNvSpPr txBox="1"/>
          <p:nvPr/>
        </p:nvSpPr>
        <p:spPr>
          <a:xfrm>
            <a:off x="7970520" y="2880360"/>
            <a:ext cx="313944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What should — or shouldn't — we do to achieve our objective?</a:t>
            </a:r>
            <a:endParaRPr lang="en-US" sz="1200" dirty="0"/>
          </a:p>
        </p:txBody>
      </p:sp>
      <p:sp>
        <p:nvSpPr>
          <p:cNvPr id="15" name="Text 1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6" name="Text 1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Vision &amp; Mission in Practice: JetBlue &amp; Tesla</a:t>
            </a:r>
            <a:endParaRPr lang="en-US" sz="2600" dirty="0"/>
          </a:p>
        </p:txBody>
      </p:sp>
      <p:sp>
        <p:nvSpPr>
          <p:cNvPr id="3" name="Shape 1"/>
          <p:cNvSpPr/>
          <p:nvPr/>
        </p:nvSpPr>
        <p:spPr>
          <a:xfrm>
            <a:off x="548640" y="1280160"/>
            <a:ext cx="5303520" cy="3840480"/>
          </a:xfrm>
          <a:prstGeom prst="roundRect">
            <a:avLst>
              <a:gd name="adj" fmla="val 1905"/>
            </a:avLst>
          </a:prstGeom>
          <a:solidFill>
            <a:srgbClr val="EDEEF0"/>
          </a:solidFill>
          <a:ln/>
        </p:spPr>
      </p:sp>
      <p:sp>
        <p:nvSpPr>
          <p:cNvPr id="4" name="Text 2"/>
          <p:cNvSpPr txBox="1"/>
          <p:nvPr/>
        </p:nvSpPr>
        <p:spPr>
          <a:xfrm>
            <a:off x="82296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JetBlue</a:t>
            </a:r>
            <a:endParaRPr lang="en-US" sz="1700" dirty="0"/>
          </a:p>
        </p:txBody>
      </p:sp>
      <p:sp>
        <p:nvSpPr>
          <p:cNvPr id="5" name="Text 3"/>
          <p:cNvSpPr txBox="1"/>
          <p:nvPr/>
        </p:nvSpPr>
        <p:spPr>
          <a:xfrm>
            <a:off x="82296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Vision: “Continual emphasis on providing competitive rates for customers for all of our destinations.”</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Mission: “To inspire humanity — both in the air and on the ground.”</a:t>
            </a:r>
            <a:endParaRPr lang="en-US" sz="1400" dirty="0"/>
          </a:p>
        </p:txBody>
      </p:sp>
      <p:sp>
        <p:nvSpPr>
          <p:cNvPr id="6" name="Shape 4"/>
          <p:cNvSpPr/>
          <p:nvPr/>
        </p:nvSpPr>
        <p:spPr>
          <a:xfrm>
            <a:off x="6309360" y="1280160"/>
            <a:ext cx="5303520" cy="3840480"/>
          </a:xfrm>
          <a:prstGeom prst="roundRect">
            <a:avLst>
              <a:gd name="adj" fmla="val 1905"/>
            </a:avLst>
          </a:prstGeom>
          <a:solidFill>
            <a:srgbClr val="EDEEF0"/>
          </a:solidFill>
          <a:ln/>
        </p:spPr>
      </p:sp>
      <p:sp>
        <p:nvSpPr>
          <p:cNvPr id="7" name="Text 5"/>
          <p:cNvSpPr txBox="1"/>
          <p:nvPr/>
        </p:nvSpPr>
        <p:spPr>
          <a:xfrm>
            <a:off x="658368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Tesla</a:t>
            </a:r>
            <a:endParaRPr lang="en-US" sz="1700" dirty="0"/>
          </a:p>
        </p:txBody>
      </p:sp>
      <p:sp>
        <p:nvSpPr>
          <p:cNvPr id="8" name="Text 6"/>
          <p:cNvSpPr txBox="1"/>
          <p:nvPr/>
        </p:nvSpPr>
        <p:spPr>
          <a:xfrm>
            <a:off x="658368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Vision: “Create the most compelling car company of the 21st century by driving the world's transition to electric vehicles.”</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Mission: “To accelerate the world's transition to sustainable energy.”</a:t>
            </a:r>
            <a:endParaRPr lang="en-US" sz="14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Vision &amp; Mission in Practice: TED &amp; LinkedIn</a:t>
            </a:r>
            <a:endParaRPr lang="en-US" sz="2600" dirty="0"/>
          </a:p>
        </p:txBody>
      </p:sp>
      <p:sp>
        <p:nvSpPr>
          <p:cNvPr id="3" name="Shape 1"/>
          <p:cNvSpPr/>
          <p:nvPr/>
        </p:nvSpPr>
        <p:spPr>
          <a:xfrm>
            <a:off x="548640" y="1280160"/>
            <a:ext cx="5303520" cy="3840480"/>
          </a:xfrm>
          <a:prstGeom prst="roundRect">
            <a:avLst>
              <a:gd name="adj" fmla="val 1905"/>
            </a:avLst>
          </a:prstGeom>
          <a:solidFill>
            <a:srgbClr val="EDEEF0"/>
          </a:solidFill>
          <a:ln/>
        </p:spPr>
      </p:sp>
      <p:sp>
        <p:nvSpPr>
          <p:cNvPr id="4" name="Text 2"/>
          <p:cNvSpPr txBox="1"/>
          <p:nvPr/>
        </p:nvSpPr>
        <p:spPr>
          <a:xfrm>
            <a:off x="82296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TED</a:t>
            </a:r>
            <a:endParaRPr lang="en-US" sz="1700" dirty="0"/>
          </a:p>
        </p:txBody>
      </p:sp>
      <p:sp>
        <p:nvSpPr>
          <p:cNvPr id="5" name="Text 3"/>
          <p:cNvSpPr txBox="1"/>
          <p:nvPr/>
        </p:nvSpPr>
        <p:spPr>
          <a:xfrm>
            <a:off x="82296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Vision: “We believe passionately in the power of ideas to change attitudes, lives, and, ultimately, the world.”</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Mission: “Spread ideas.”</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Sometimes the simplest mission statements make the highest impact.</a:t>
            </a:r>
            <a:endParaRPr lang="en-US" sz="1400" dirty="0"/>
          </a:p>
        </p:txBody>
      </p:sp>
      <p:sp>
        <p:nvSpPr>
          <p:cNvPr id="6" name="Shape 4"/>
          <p:cNvSpPr/>
          <p:nvPr/>
        </p:nvSpPr>
        <p:spPr>
          <a:xfrm>
            <a:off x="6309360" y="1280160"/>
            <a:ext cx="5303520" cy="3840480"/>
          </a:xfrm>
          <a:prstGeom prst="roundRect">
            <a:avLst>
              <a:gd name="adj" fmla="val 1905"/>
            </a:avLst>
          </a:prstGeom>
          <a:solidFill>
            <a:srgbClr val="EDEEF0"/>
          </a:solidFill>
          <a:ln/>
        </p:spPr>
      </p:sp>
      <p:sp>
        <p:nvSpPr>
          <p:cNvPr id="7" name="Text 5"/>
          <p:cNvSpPr txBox="1"/>
          <p:nvPr/>
        </p:nvSpPr>
        <p:spPr>
          <a:xfrm>
            <a:off x="658368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LinkedIn</a:t>
            </a:r>
            <a:endParaRPr lang="en-US" sz="1700" dirty="0"/>
          </a:p>
        </p:txBody>
      </p:sp>
      <p:sp>
        <p:nvSpPr>
          <p:cNvPr id="8" name="Text 6"/>
          <p:cNvSpPr txBox="1"/>
          <p:nvPr/>
        </p:nvSpPr>
        <p:spPr>
          <a:xfrm>
            <a:off x="658368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Vision: “To create economic opportunity for every member of the global workforce.”</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Mission: “To connect the world's professionals to make them more productive and successful.”</a:t>
            </a:r>
            <a:endParaRPr lang="en-US" sz="14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Quick Tips for Your Vision Statement</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Project five to 10 years into the future.</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Dream big and focus on success.</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Use the present tense.</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Use clear, concise, jargon-free language.</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Infuse it with passion and make it inspiring.</a:t>
            </a:r>
            <a:endParaRPr lang="en-US" sz="1900" dirty="0"/>
          </a:p>
          <a:p>
            <a:pPr marL="342900" indent="-342900">
              <a:spcAft>
                <a:spcPts val="1200"/>
              </a:spcAft>
              <a:buSzPct val="100000"/>
              <a:buChar char="•"/>
            </a:pPr>
            <a:r>
              <a:rPr lang="en-US" sz="1900" dirty="0">
                <a:solidFill>
                  <a:srgbClr val="333333"/>
                </a:solidFill>
                <a:latin typeface="Calibri" pitchFamily="34" charset="0"/>
                <a:ea typeface="Calibri" pitchFamily="34" charset="-122"/>
                <a:cs typeface="Calibri" pitchFamily="34" charset="-120"/>
              </a:rPr>
              <a:t>Align it with your business values and goals.</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
        <p:nvSpPr>
          <p:cNvPr id="6" name="Text 4"/>
          <p:cNvSpPr txBox="1"/>
          <p:nvPr/>
        </p:nvSpPr>
        <p:spPr>
          <a:xfrm>
            <a:off x="731520" y="5760720"/>
            <a:ext cx="5486400" cy="365760"/>
          </a:xfrm>
          <a:prstGeom prst="rect">
            <a:avLst/>
          </a:prstGeom>
          <a:noFill/>
          <a:ln/>
        </p:spPr>
        <p:txBody>
          <a:bodyPr wrap="square" lIns="0" tIns="0" rIns="0" bIns="0" rtlCol="0" anchor="ctr"/>
          <a:lstStyle/>
          <a:p>
            <a:pPr indent="0" marL="0">
              <a:buNone/>
            </a:pPr>
            <a:r>
              <a:rPr lang="en-US" sz="1200" i="1" dirty="0">
                <a:solidFill>
                  <a:srgbClr val="A9ADB4"/>
                </a:solidFill>
                <a:latin typeface="Calibri" pitchFamily="34" charset="0"/>
                <a:ea typeface="Calibri" pitchFamily="34" charset="-122"/>
                <a:cs typeface="Calibri" pitchFamily="34" charset="-120"/>
              </a:rPr>
              <a:t>Source: Business News Daily</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DEEF0"/>
        </a:solidFill>
      </p:bgPr>
    </p:bg>
    <p:spTree>
      <p:nvGrpSpPr>
        <p:cNvPr id="1" name=""/>
        <p:cNvGrpSpPr/>
        <p:nvPr/>
      </p:nvGrpSpPr>
      <p:grpSpPr>
        <a:xfrm>
          <a:off x="0" y="0"/>
          <a:ext cx="0" cy="0"/>
          <a:chOff x="0" y="0"/>
          <a:chExt cx="0" cy="0"/>
        </a:xfrm>
      </p:grpSpPr>
      <p:sp>
        <p:nvSpPr>
          <p:cNvPr id="2" name="Text 0"/>
          <p:cNvSpPr txBox="1"/>
          <p:nvPr/>
        </p:nvSpPr>
        <p:spPr>
          <a:xfrm>
            <a:off x="548640" y="548640"/>
            <a:ext cx="11064240" cy="82296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Homework: Vision</a:t>
            </a:r>
            <a:endParaRPr lang="en-US" sz="2800" dirty="0"/>
          </a:p>
        </p:txBody>
      </p:sp>
      <p:sp>
        <p:nvSpPr>
          <p:cNvPr id="3" name="Text 1"/>
          <p:cNvSpPr txBox="1"/>
          <p:nvPr/>
        </p:nvSpPr>
        <p:spPr>
          <a:xfrm>
            <a:off x="731520" y="1828800"/>
            <a:ext cx="10058400" cy="2743200"/>
          </a:xfrm>
          <a:prstGeom prst="rect">
            <a:avLst/>
          </a:prstGeom>
          <a:noFill/>
          <a:ln/>
        </p:spPr>
        <p:txBody>
          <a:bodyPr wrap="square" lIns="0" tIns="0" rIns="0" bIns="0" rtlCol="0" anchor="ctr"/>
          <a:lstStyle/>
          <a:p>
            <a:pPr marL="342900" indent="-342900">
              <a:spcAft>
                <a:spcPts val="1200"/>
              </a:spcAft>
              <a:buSzPct val="100000"/>
              <a:buChar char="•"/>
            </a:pPr>
            <a:r>
              <a:rPr lang="en-US" sz="2000" dirty="0">
                <a:solidFill>
                  <a:srgbClr val="333333"/>
                </a:solidFill>
                <a:latin typeface="Calibri" pitchFamily="34" charset="0"/>
                <a:ea typeface="Calibri" pitchFamily="34" charset="-122"/>
                <a:cs typeface="Calibri" pitchFamily="34" charset="-120"/>
              </a:rPr>
              <a:t>Research 3 businesses like yours</a:t>
            </a:r>
            <a:endParaRPr lang="en-US" sz="2000" dirty="0"/>
          </a:p>
          <a:p>
            <a:pPr marL="342900" indent="-342900">
              <a:spcAft>
                <a:spcPts val="1200"/>
              </a:spcAft>
              <a:buSzPct val="100000"/>
              <a:buChar char="•"/>
            </a:pPr>
            <a:r>
              <a:rPr lang="en-US" sz="2000" dirty="0">
                <a:solidFill>
                  <a:srgbClr val="333333"/>
                </a:solidFill>
                <a:latin typeface="Calibri" pitchFamily="34" charset="0"/>
                <a:ea typeface="Calibri" pitchFamily="34" charset="-122"/>
                <a:cs typeface="Calibri" pitchFamily="34" charset="-120"/>
              </a:rPr>
              <a:t>What do you like about the business?</a:t>
            </a:r>
            <a:endParaRPr lang="en-US" sz="2000" dirty="0"/>
          </a:p>
          <a:p>
            <a:pPr marL="342900" indent="-342900">
              <a:buSzPct val="100000"/>
              <a:buChar char="•"/>
            </a:pPr>
            <a:r>
              <a:rPr lang="en-US" sz="2000" dirty="0">
                <a:solidFill>
                  <a:srgbClr val="333333"/>
                </a:solidFill>
                <a:latin typeface="Calibri" pitchFamily="34" charset="0"/>
                <a:ea typeface="Calibri" pitchFamily="34" charset="-122"/>
                <a:cs typeface="Calibri" pitchFamily="34" charset="-120"/>
              </a:rPr>
              <a:t>Write down their vision statement</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731520"/>
            <a:ext cx="10698480" cy="457200"/>
          </a:xfrm>
          <a:prstGeom prst="rect">
            <a:avLst/>
          </a:prstGeom>
          <a:noFill/>
          <a:ln/>
        </p:spPr>
        <p:txBody>
          <a:bodyPr wrap="square" lIns="0" tIns="0" rIns="0" bIns="0" rtlCol="0" anchor="ctr"/>
          <a:lstStyle/>
          <a:p>
            <a:pPr indent="0" marL="0">
              <a:buNone/>
            </a:pPr>
            <a:r>
              <a:rPr lang="en-US" sz="1600" b="1" spc="300" kern="0" dirty="0">
                <a:solidFill>
                  <a:srgbClr val="B8860B"/>
                </a:solidFill>
                <a:latin typeface="Calibri" pitchFamily="34" charset="0"/>
                <a:ea typeface="Calibri" pitchFamily="34" charset="-122"/>
                <a:cs typeface="Calibri" pitchFamily="34" charset="-120"/>
              </a:rPr>
              <a:t>STRATEGY</a:t>
            </a:r>
            <a:endParaRPr lang="en-US" sz="1600" dirty="0"/>
          </a:p>
        </p:txBody>
      </p:sp>
      <p:sp>
        <p:nvSpPr>
          <p:cNvPr id="3" name="Text 1"/>
          <p:cNvSpPr txBox="1"/>
          <p:nvPr/>
        </p:nvSpPr>
        <p:spPr>
          <a:xfrm>
            <a:off x="731520" y="1188720"/>
            <a:ext cx="10698480" cy="137160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How Do You Get There?</a:t>
            </a:r>
            <a:endParaRPr lang="en-US" sz="3200" dirty="0"/>
          </a:p>
        </p:txBody>
      </p:sp>
      <p:sp>
        <p:nvSpPr>
          <p:cNvPr id="4" name="Text 2"/>
          <p:cNvSpPr txBox="1"/>
          <p:nvPr/>
        </p:nvSpPr>
        <p:spPr>
          <a:xfrm>
            <a:off x="731520" y="2651760"/>
            <a:ext cx="10698480" cy="2743200"/>
          </a:xfrm>
          <a:prstGeom prst="rect">
            <a:avLst/>
          </a:prstGeom>
          <a:noFill/>
          <a:ln/>
        </p:spPr>
        <p:txBody>
          <a:bodyPr wrap="square" lIns="0" tIns="0" rIns="0" bIns="0" rtlCol="0" anchor="ctr"/>
          <a:lstStyle/>
          <a:p>
            <a:pPr indent="0" marL="0">
              <a:buNone/>
            </a:pPr>
            <a:r>
              <a:rPr lang="en-US" sz="2000" dirty="0">
                <a:solidFill>
                  <a:srgbClr val="DDDDDD"/>
                </a:solidFill>
                <a:latin typeface="Calibri" pitchFamily="34" charset="0"/>
                <a:ea typeface="Calibri" pitchFamily="34" charset="-122"/>
                <a:cs typeface="Calibri" pitchFamily="34" charset="-120"/>
              </a:rPr>
              <a:t>Strategy tells you how to reach your vision — your destination.</a:t>
            </a:r>
            <a:endParaRPr lang="en-US" sz="2000" dirty="0"/>
          </a:p>
        </p:txBody>
      </p:sp>
      <p:sp>
        <p:nvSpPr>
          <p:cNvPr id="5" name="Text 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Define Strategy</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1600"/>
              </a:spcAft>
              <a:buSzPct val="100000"/>
              <a:buChar char="•"/>
            </a:pPr>
            <a:r>
              <a:rPr lang="en-US" sz="2000" dirty="0">
                <a:solidFill>
                  <a:srgbClr val="333333"/>
                </a:solidFill>
                <a:latin typeface="Calibri" pitchFamily="34" charset="0"/>
                <a:ea typeface="Calibri" pitchFamily="34" charset="-122"/>
                <a:cs typeface="Calibri" pitchFamily="34" charset="-120"/>
              </a:rPr>
              <a:t>A careful plan or method — a clever stratagem.</a:t>
            </a:r>
            <a:endParaRPr lang="en-US" sz="2000" dirty="0"/>
          </a:p>
          <a:p>
            <a:pPr marL="342900" indent="-342900">
              <a:spcAft>
                <a:spcPts val="1600"/>
              </a:spcAft>
              <a:buSzPct val="100000"/>
              <a:buChar char="•"/>
            </a:pPr>
            <a:r>
              <a:rPr lang="en-US" sz="2000" dirty="0">
                <a:solidFill>
                  <a:srgbClr val="333333"/>
                </a:solidFill>
                <a:latin typeface="Calibri" pitchFamily="34" charset="0"/>
                <a:ea typeface="Calibri" pitchFamily="34" charset="-122"/>
                <a:cs typeface="Calibri" pitchFamily="34" charset="-120"/>
              </a:rPr>
              <a:t>The art of devising or employing plans toward a goal.</a:t>
            </a:r>
            <a:endParaRPr lang="en-US" sz="2000" dirty="0"/>
          </a:p>
          <a:p>
            <a:pPr marL="342900" indent="-342900">
              <a:spcAft>
                <a:spcPts val="1600"/>
              </a:spcAft>
              <a:buSzPct val="100000"/>
              <a:buChar char="•"/>
            </a:pPr>
            <a:r>
              <a:rPr lang="en-US" sz="2000" dirty="0">
                <a:solidFill>
                  <a:srgbClr val="333333"/>
                </a:solidFill>
                <a:latin typeface="Calibri" pitchFamily="34" charset="0"/>
                <a:ea typeface="Calibri" pitchFamily="34" charset="-122"/>
                <a:cs typeface="Calibri" pitchFamily="34" charset="-120"/>
              </a:rPr>
              <a:t>An adaptation, or complex of adaptations, that serves an important function in achieving success.</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
        <p:nvSpPr>
          <p:cNvPr id="6" name="Text 4"/>
          <p:cNvSpPr txBox="1"/>
          <p:nvPr/>
        </p:nvSpPr>
        <p:spPr>
          <a:xfrm>
            <a:off x="731520" y="5029200"/>
            <a:ext cx="5486400" cy="365760"/>
          </a:xfrm>
          <a:prstGeom prst="rect">
            <a:avLst/>
          </a:prstGeom>
          <a:noFill/>
          <a:ln/>
        </p:spPr>
        <p:txBody>
          <a:bodyPr wrap="square" lIns="0" tIns="0" rIns="0" bIns="0" rtlCol="0" anchor="ctr"/>
          <a:lstStyle/>
          <a:p>
            <a:pPr indent="0" marL="0">
              <a:buNone/>
            </a:pPr>
            <a:r>
              <a:rPr lang="en-US" sz="1200" i="1" dirty="0">
                <a:solidFill>
                  <a:srgbClr val="A9ADB4"/>
                </a:solidFill>
                <a:latin typeface="Calibri" pitchFamily="34" charset="0"/>
                <a:ea typeface="Calibri" pitchFamily="34" charset="-122"/>
                <a:cs typeface="Calibri" pitchFamily="34" charset="-120"/>
              </a:rPr>
              <a:t>Source: Merriam-Webster</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6949440" cy="822960"/>
          </a:xfrm>
          <a:prstGeom prst="rect">
            <a:avLst/>
          </a:prstGeom>
          <a:noFill/>
          <a:ln/>
        </p:spPr>
        <p:txBody>
          <a:bodyPr wrap="square" lIns="0" tIns="0" rIns="0" bIns="0" rtlCol="0" anchor="ctr"/>
          <a:lstStyle/>
          <a:p>
            <a:pPr indent="0" marL="0">
              <a:buNone/>
            </a:pPr>
            <a:r>
              <a:rPr lang="en-US" sz="2500" b="1" dirty="0">
                <a:solidFill>
                  <a:srgbClr val="1B3B6F"/>
                </a:solidFill>
                <a:latin typeface="Georgia" pitchFamily="34" charset="0"/>
                <a:ea typeface="Georgia" pitchFamily="34" charset="-122"/>
                <a:cs typeface="Georgia" pitchFamily="34" charset="-120"/>
              </a:rPr>
              <a:t>What Is Strategic Planning?</a:t>
            </a:r>
            <a:endParaRPr lang="en-US" sz="2500" dirty="0"/>
          </a:p>
        </p:txBody>
      </p:sp>
      <p:sp>
        <p:nvSpPr>
          <p:cNvPr id="3" name="Text 1"/>
          <p:cNvSpPr txBox="1"/>
          <p:nvPr/>
        </p:nvSpPr>
        <p:spPr>
          <a:xfrm>
            <a:off x="731520" y="1371600"/>
            <a:ext cx="6766560" cy="4754880"/>
          </a:xfrm>
          <a:prstGeom prst="rect">
            <a:avLst/>
          </a:prstGeom>
          <a:noFill/>
          <a:ln/>
        </p:spPr>
        <p:txBody>
          <a:bodyPr wrap="square" lIns="0" tIns="0" rIns="0" bIns="0" rtlCol="0" anchor="ctr"/>
          <a:lstStyle/>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Strategic planning helps businesses visualize their purpose and goals to maximize their success.</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It's the process by which business owners or leaders identify end goals and outline steps to meet them — while identifying potential challenges and how to overcome them.</a:t>
            </a:r>
            <a:endParaRPr lang="en-US" sz="1500" dirty="0"/>
          </a:p>
          <a:p>
            <a:pPr marL="342900" indent="-342900">
              <a:spcAft>
                <a:spcPts val="1200"/>
              </a:spcAft>
              <a:buSzPct val="100000"/>
              <a:buChar char="•"/>
            </a:pPr>
            <a:r>
              <a:rPr lang="en-US" sz="1500" dirty="0">
                <a:solidFill>
                  <a:srgbClr val="333333"/>
                </a:solidFill>
                <a:latin typeface="Calibri" pitchFamily="34" charset="0"/>
                <a:ea typeface="Calibri" pitchFamily="34" charset="-122"/>
                <a:cs typeface="Calibri" pitchFamily="34" charset="-120"/>
              </a:rPr>
              <a:t>A strategic plan tells you and your employees the direction your company needs to move in to accomplish your objectives, and helps define who you are and what you want to become.</a:t>
            </a:r>
            <a:endParaRPr lang="en-US" sz="1500" dirty="0"/>
          </a:p>
        </p:txBody>
      </p:sp>
      <p:pic>
        <p:nvPicPr>
          <p:cNvPr id="4" name="Image 0" descr="/home/claude/dbdp_vsi_assets/chess-strategy.jpeg">    </p:cNvPr>
          <p:cNvPicPr>
            <a:picLocks noChangeAspect="1"/>
          </p:cNvPicPr>
          <p:nvPr/>
        </p:nvPicPr>
        <p:blipFill>
          <a:blip r:embed="rId1"/>
          <a:srcRect l="0" r="0" t="0" b="0"/>
          <a:stretch/>
        </p:blipFill>
        <p:spPr>
          <a:xfrm>
            <a:off x="7863840" y="1371600"/>
            <a:ext cx="3749040" cy="3749040"/>
          </a:xfrm>
          <a:prstGeom prst="rect">
            <a:avLst/>
          </a:prstGeom>
        </p:spPr>
      </p:pic>
      <p:sp>
        <p:nvSpPr>
          <p:cNvPr id="5"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Strategic Plan vs. Business Plan</a:t>
            </a:r>
            <a:endParaRPr lang="en-US" sz="2600" dirty="0"/>
          </a:p>
        </p:txBody>
      </p:sp>
      <p:sp>
        <p:nvSpPr>
          <p:cNvPr id="3" name="Shape 1"/>
          <p:cNvSpPr/>
          <p:nvPr/>
        </p:nvSpPr>
        <p:spPr>
          <a:xfrm>
            <a:off x="548640" y="1280160"/>
            <a:ext cx="5303520" cy="3840480"/>
          </a:xfrm>
          <a:prstGeom prst="roundRect">
            <a:avLst>
              <a:gd name="adj" fmla="val 1905"/>
            </a:avLst>
          </a:prstGeom>
          <a:solidFill>
            <a:srgbClr val="EDEEF0"/>
          </a:solidFill>
          <a:ln/>
        </p:spPr>
      </p:sp>
      <p:sp>
        <p:nvSpPr>
          <p:cNvPr id="4" name="Text 2"/>
          <p:cNvSpPr txBox="1"/>
          <p:nvPr/>
        </p:nvSpPr>
        <p:spPr>
          <a:xfrm>
            <a:off x="82296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Strategic Plan</a:t>
            </a:r>
            <a:endParaRPr lang="en-US" sz="1700" dirty="0"/>
          </a:p>
        </p:txBody>
      </p:sp>
      <p:sp>
        <p:nvSpPr>
          <p:cNvPr id="5" name="Text 3"/>
          <p:cNvSpPr txBox="1"/>
          <p:nvPr/>
        </p:nvSpPr>
        <p:spPr>
          <a:xfrm>
            <a:off x="82296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Guides the business to accomplish future goals.</a:t>
            </a:r>
            <a:endParaRPr lang="en-US" sz="1400" dirty="0"/>
          </a:p>
          <a:p>
            <a:pPr indent="0" marL="0">
              <a:buNone/>
            </a:pPr>
            <a:endParaRPr lang="en-US" sz="1400" dirty="0"/>
          </a:p>
          <a:p>
            <a:pPr indent="0" marL="0">
              <a:buNone/>
            </a:pPr>
            <a:r>
              <a:rPr lang="en-US" sz="1400" dirty="0">
                <a:solidFill>
                  <a:srgbClr val="333333"/>
                </a:solidFill>
                <a:latin typeface="Calibri" pitchFamily="34" charset="0"/>
                <a:ea typeface="Calibri" pitchFamily="34" charset="-122"/>
                <a:cs typeface="Calibri" pitchFamily="34" charset="-120"/>
              </a:rPr>
              <a:t>Used at the start of the business, or at any stage during operations, to drive success.</a:t>
            </a:r>
            <a:endParaRPr lang="en-US" sz="1400" dirty="0"/>
          </a:p>
        </p:txBody>
      </p:sp>
      <p:sp>
        <p:nvSpPr>
          <p:cNvPr id="6" name="Shape 4"/>
          <p:cNvSpPr/>
          <p:nvPr/>
        </p:nvSpPr>
        <p:spPr>
          <a:xfrm>
            <a:off x="6309360" y="1280160"/>
            <a:ext cx="5303520" cy="3840480"/>
          </a:xfrm>
          <a:prstGeom prst="roundRect">
            <a:avLst>
              <a:gd name="adj" fmla="val 1905"/>
            </a:avLst>
          </a:prstGeom>
          <a:solidFill>
            <a:srgbClr val="EDEEF0"/>
          </a:solidFill>
          <a:ln/>
        </p:spPr>
      </p:sp>
      <p:sp>
        <p:nvSpPr>
          <p:cNvPr id="7" name="Text 5"/>
          <p:cNvSpPr txBox="1"/>
          <p:nvPr/>
        </p:nvSpPr>
        <p:spPr>
          <a:xfrm>
            <a:off x="6583680" y="1463040"/>
            <a:ext cx="4754880" cy="457200"/>
          </a:xfrm>
          <a:prstGeom prst="rect">
            <a:avLst/>
          </a:prstGeom>
          <a:noFill/>
          <a:ln/>
        </p:spPr>
        <p:txBody>
          <a:bodyPr wrap="square" lIns="0" tIns="0" rIns="0" bIns="0" rtlCol="0" anchor="ctr"/>
          <a:lstStyle/>
          <a:p>
            <a:pPr indent="0" marL="0">
              <a:buNone/>
            </a:pPr>
            <a:r>
              <a:rPr lang="en-US" sz="1700" b="1" dirty="0">
                <a:solidFill>
                  <a:srgbClr val="1B3B6F"/>
                </a:solidFill>
                <a:latin typeface="Calibri" pitchFamily="34" charset="0"/>
                <a:ea typeface="Calibri" pitchFamily="34" charset="-122"/>
                <a:cs typeface="Calibri" pitchFamily="34" charset="-120"/>
              </a:rPr>
              <a:t>Business Plan</a:t>
            </a:r>
            <a:endParaRPr lang="en-US" sz="1700" dirty="0"/>
          </a:p>
        </p:txBody>
      </p:sp>
      <p:sp>
        <p:nvSpPr>
          <p:cNvPr id="8" name="Text 6"/>
          <p:cNvSpPr txBox="1"/>
          <p:nvPr/>
        </p:nvSpPr>
        <p:spPr>
          <a:xfrm>
            <a:off x="6583680" y="1920240"/>
            <a:ext cx="4754880" cy="3017520"/>
          </a:xfrm>
          <a:prstGeom prst="rect">
            <a:avLst/>
          </a:prstGeom>
          <a:noFill/>
          <a:ln/>
        </p:spPr>
        <p:txBody>
          <a:bodyPr wrap="square" lIns="0" tIns="0" rIns="0" bIns="0" rtlCol="0" anchor="ctr"/>
          <a:lstStyle/>
          <a:p>
            <a:pPr indent="0" marL="0">
              <a:buNone/>
            </a:pPr>
            <a:r>
              <a:rPr lang="en-US" sz="1400" dirty="0">
                <a:solidFill>
                  <a:srgbClr val="333333"/>
                </a:solidFill>
                <a:latin typeface="Calibri" pitchFamily="34" charset="0"/>
                <a:ea typeface="Calibri" pitchFamily="34" charset="-122"/>
                <a:cs typeface="Calibri" pitchFamily="34" charset="-120"/>
              </a:rPr>
              <a:t>Outlines funding needs, identifies stakeholders, and details business objectives and other factors needed to successfully operate the business.</a:t>
            </a:r>
            <a:endParaRPr lang="en-US" sz="14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Elements of a Strategic Plan</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800" b="1" dirty="0">
                <a:solidFill>
                  <a:srgbClr val="333333"/>
                </a:solidFill>
                <a:latin typeface="Calibri" pitchFamily="34" charset="0"/>
                <a:ea typeface="Calibri" pitchFamily="34" charset="-122"/>
                <a:cs typeface="Calibri" pitchFamily="34" charset="-120"/>
              </a:rPr>
              <a:t>Vision Statement</a:t>
            </a:r>
            <a:endParaRPr lang="en-US" sz="1800" dirty="0"/>
          </a:p>
          <a:p>
            <a:pPr lvl="1" marL="6858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A short summary of what your business will look like in the future.</a:t>
            </a:r>
            <a:endParaRPr lang="en-US" sz="1800" dirty="0"/>
          </a:p>
          <a:p>
            <a:pPr marL="342900" indent="-342900">
              <a:spcAft>
                <a:spcPts val="800"/>
              </a:spcAft>
              <a:buSzPct val="100000"/>
              <a:buChar char="•"/>
            </a:pPr>
            <a:r>
              <a:rPr lang="en-US" sz="1800" b="1" dirty="0">
                <a:solidFill>
                  <a:srgbClr val="333333"/>
                </a:solidFill>
                <a:latin typeface="Calibri" pitchFamily="34" charset="0"/>
                <a:ea typeface="Calibri" pitchFamily="34" charset="-122"/>
                <a:cs typeface="Calibri" pitchFamily="34" charset="-120"/>
              </a:rPr>
              <a:t>Mission Statement</a:t>
            </a:r>
            <a:endParaRPr lang="en-US" sz="1800" dirty="0"/>
          </a:p>
          <a:p>
            <a:pPr lvl="1" marL="6858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Defines your business's purpose, industry, and what makes you different.</a:t>
            </a:r>
            <a:endParaRPr lang="en-US" sz="1800" dirty="0"/>
          </a:p>
          <a:p>
            <a:pPr marL="342900" indent="-342900">
              <a:spcAft>
                <a:spcPts val="800"/>
              </a:spcAft>
              <a:buSzPct val="100000"/>
              <a:buChar char="•"/>
            </a:pPr>
            <a:r>
              <a:rPr lang="en-US" sz="1800" b="1" dirty="0">
                <a:solidFill>
                  <a:srgbClr val="333333"/>
                </a:solidFill>
                <a:latin typeface="Calibri" pitchFamily="34" charset="0"/>
                <a:ea typeface="Calibri" pitchFamily="34" charset="-122"/>
                <a:cs typeface="Calibri" pitchFamily="34" charset="-120"/>
              </a:rPr>
              <a:t>Goals &amp; Objectives</a:t>
            </a:r>
            <a:endParaRPr lang="en-US" sz="1800" dirty="0"/>
          </a:p>
          <a:p>
            <a:pPr lvl="1" marL="6858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Include both short- and long-term goals as they relate to your overall vision.</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SWOT Analysis</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A SWOT analysis allows you to identify and list your business's Strengths, Weaknesses, Opportunities, and Threats.</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This is important because it lets you determine potential challenges to achieving your business goals — and what you need to do to overcome them.</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500" b="1" dirty="0">
                <a:solidFill>
                  <a:srgbClr val="1B3B6F"/>
                </a:solidFill>
                <a:latin typeface="Georgia" pitchFamily="34" charset="0"/>
                <a:ea typeface="Georgia" pitchFamily="34" charset="-122"/>
                <a:cs typeface="Georgia" pitchFamily="34" charset="-120"/>
              </a:rPr>
              <a:t>SWOT Example: A Regional Clothing Retailer</a:t>
            </a:r>
            <a:endParaRPr lang="en-US" sz="2500" dirty="0"/>
          </a:p>
        </p:txBody>
      </p:sp>
      <p:sp>
        <p:nvSpPr>
          <p:cNvPr id="3" name="Shape 1"/>
          <p:cNvSpPr/>
          <p:nvPr/>
        </p:nvSpPr>
        <p:spPr>
          <a:xfrm>
            <a:off x="548640" y="1188720"/>
            <a:ext cx="5303520" cy="365760"/>
          </a:xfrm>
          <a:prstGeom prst="rect">
            <a:avLst/>
          </a:prstGeom>
          <a:solidFill>
            <a:srgbClr val="1B3B6F"/>
          </a:solidFill>
          <a:ln/>
        </p:spPr>
      </p:sp>
      <p:sp>
        <p:nvSpPr>
          <p:cNvPr id="4" name="Text 2"/>
          <p:cNvSpPr txBox="1"/>
          <p:nvPr/>
        </p:nvSpPr>
        <p:spPr>
          <a:xfrm>
            <a:off x="548640" y="1188720"/>
            <a:ext cx="530352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Strengths</a:t>
            </a:r>
            <a:endParaRPr lang="en-US" sz="1500" dirty="0"/>
          </a:p>
        </p:txBody>
      </p:sp>
      <p:sp>
        <p:nvSpPr>
          <p:cNvPr id="5" name="Shape 3"/>
          <p:cNvSpPr/>
          <p:nvPr/>
        </p:nvSpPr>
        <p:spPr>
          <a:xfrm>
            <a:off x="548640" y="1554480"/>
            <a:ext cx="5303520" cy="1920240"/>
          </a:xfrm>
          <a:prstGeom prst="rect">
            <a:avLst/>
          </a:prstGeom>
          <a:solidFill>
            <a:srgbClr val="EDEEF0"/>
          </a:solidFill>
          <a:ln w="25400">
            <a:solidFill>
              <a:srgbClr val="FFFFFF"/>
            </a:solidFill>
            <a:prstDash val="solid"/>
          </a:ln>
        </p:spPr>
      </p:sp>
      <p:sp>
        <p:nvSpPr>
          <p:cNvPr id="6" name="Text 4"/>
          <p:cNvSpPr txBox="1"/>
          <p:nvPr/>
        </p:nvSpPr>
        <p:spPr>
          <a:xfrm>
            <a:off x="731520" y="1691640"/>
            <a:ext cx="4937760" cy="169164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Strong brand recognition &amp; social following</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Excellent customer service</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Skilled sales team</a:t>
            </a:r>
            <a:endParaRPr lang="en-US" sz="1200" dirty="0"/>
          </a:p>
        </p:txBody>
      </p:sp>
      <p:sp>
        <p:nvSpPr>
          <p:cNvPr id="7" name="Shape 5"/>
          <p:cNvSpPr/>
          <p:nvPr/>
        </p:nvSpPr>
        <p:spPr>
          <a:xfrm>
            <a:off x="6035040" y="1188720"/>
            <a:ext cx="5303520" cy="365760"/>
          </a:xfrm>
          <a:prstGeom prst="rect">
            <a:avLst/>
          </a:prstGeom>
          <a:solidFill>
            <a:srgbClr val="B8860B"/>
          </a:solidFill>
          <a:ln/>
        </p:spPr>
      </p:sp>
      <p:sp>
        <p:nvSpPr>
          <p:cNvPr id="8" name="Text 6"/>
          <p:cNvSpPr txBox="1"/>
          <p:nvPr/>
        </p:nvSpPr>
        <p:spPr>
          <a:xfrm>
            <a:off x="6035040" y="1188720"/>
            <a:ext cx="530352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Weaknesses</a:t>
            </a:r>
            <a:endParaRPr lang="en-US" sz="1500" dirty="0"/>
          </a:p>
        </p:txBody>
      </p:sp>
      <p:sp>
        <p:nvSpPr>
          <p:cNvPr id="9" name="Shape 7"/>
          <p:cNvSpPr/>
          <p:nvPr/>
        </p:nvSpPr>
        <p:spPr>
          <a:xfrm>
            <a:off x="6035040" y="1554480"/>
            <a:ext cx="5303520" cy="1920240"/>
          </a:xfrm>
          <a:prstGeom prst="rect">
            <a:avLst/>
          </a:prstGeom>
          <a:solidFill>
            <a:srgbClr val="EDEEF0"/>
          </a:solidFill>
          <a:ln w="25400">
            <a:solidFill>
              <a:srgbClr val="FFFFFF"/>
            </a:solidFill>
            <a:prstDash val="solid"/>
          </a:ln>
        </p:spPr>
      </p:sp>
      <p:sp>
        <p:nvSpPr>
          <p:cNvPr id="10" name="Text 8"/>
          <p:cNvSpPr txBox="1"/>
          <p:nvPr/>
        </p:nvSpPr>
        <p:spPr>
          <a:xfrm>
            <a:off x="6217920" y="1691640"/>
            <a:ext cx="4937760" cy="169164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Clothing quality</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Frequent shipping errors</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Limited marketing budget</a:t>
            </a:r>
            <a:endParaRPr lang="en-US" sz="1200" dirty="0"/>
          </a:p>
        </p:txBody>
      </p:sp>
      <p:sp>
        <p:nvSpPr>
          <p:cNvPr id="11" name="Shape 9"/>
          <p:cNvSpPr/>
          <p:nvPr/>
        </p:nvSpPr>
        <p:spPr>
          <a:xfrm>
            <a:off x="548640" y="3657600"/>
            <a:ext cx="5303520" cy="365760"/>
          </a:xfrm>
          <a:prstGeom prst="rect">
            <a:avLst/>
          </a:prstGeom>
          <a:solidFill>
            <a:srgbClr val="5B7FA6"/>
          </a:solidFill>
          <a:ln/>
        </p:spPr>
      </p:sp>
      <p:sp>
        <p:nvSpPr>
          <p:cNvPr id="12" name="Text 10"/>
          <p:cNvSpPr txBox="1"/>
          <p:nvPr/>
        </p:nvSpPr>
        <p:spPr>
          <a:xfrm>
            <a:off x="548640" y="3657600"/>
            <a:ext cx="530352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Opportunities</a:t>
            </a:r>
            <a:endParaRPr lang="en-US" sz="1500" dirty="0"/>
          </a:p>
        </p:txBody>
      </p:sp>
      <p:sp>
        <p:nvSpPr>
          <p:cNvPr id="13" name="Shape 11"/>
          <p:cNvSpPr/>
          <p:nvPr/>
        </p:nvSpPr>
        <p:spPr>
          <a:xfrm>
            <a:off x="548640" y="4023360"/>
            <a:ext cx="5303520" cy="1920240"/>
          </a:xfrm>
          <a:prstGeom prst="rect">
            <a:avLst/>
          </a:prstGeom>
          <a:solidFill>
            <a:srgbClr val="EDEEF0"/>
          </a:solidFill>
          <a:ln w="25400">
            <a:solidFill>
              <a:srgbClr val="FFFFFF"/>
            </a:solidFill>
            <a:prstDash val="solid"/>
          </a:ln>
        </p:spPr>
      </p:sp>
      <p:sp>
        <p:nvSpPr>
          <p:cNvPr id="14" name="Text 12"/>
          <p:cNvSpPr txBox="1"/>
          <p:nvPr/>
        </p:nvSpPr>
        <p:spPr>
          <a:xfrm>
            <a:off x="731520" y="4160520"/>
            <a:ext cx="4937760" cy="169164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Expansion into children's clothing</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Expansion into men's clothing</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Open a location in another state</a:t>
            </a:r>
            <a:endParaRPr lang="en-US" sz="1200" dirty="0"/>
          </a:p>
        </p:txBody>
      </p:sp>
      <p:sp>
        <p:nvSpPr>
          <p:cNvPr id="15" name="Shape 13"/>
          <p:cNvSpPr/>
          <p:nvPr/>
        </p:nvSpPr>
        <p:spPr>
          <a:xfrm>
            <a:off x="6035040" y="3657600"/>
            <a:ext cx="5303520" cy="365760"/>
          </a:xfrm>
          <a:prstGeom prst="rect">
            <a:avLst/>
          </a:prstGeom>
          <a:solidFill>
            <a:srgbClr val="C0392B"/>
          </a:solidFill>
          <a:ln/>
        </p:spPr>
      </p:sp>
      <p:sp>
        <p:nvSpPr>
          <p:cNvPr id="16" name="Text 14"/>
          <p:cNvSpPr txBox="1"/>
          <p:nvPr/>
        </p:nvSpPr>
        <p:spPr>
          <a:xfrm>
            <a:off x="6035040" y="3657600"/>
            <a:ext cx="530352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Threats</a:t>
            </a:r>
            <a:endParaRPr lang="en-US" sz="1500" dirty="0"/>
          </a:p>
        </p:txBody>
      </p:sp>
      <p:sp>
        <p:nvSpPr>
          <p:cNvPr id="17" name="Shape 15"/>
          <p:cNvSpPr/>
          <p:nvPr/>
        </p:nvSpPr>
        <p:spPr>
          <a:xfrm>
            <a:off x="6035040" y="4023360"/>
            <a:ext cx="5303520" cy="1920240"/>
          </a:xfrm>
          <a:prstGeom prst="rect">
            <a:avLst/>
          </a:prstGeom>
          <a:solidFill>
            <a:srgbClr val="EDEEF0"/>
          </a:solidFill>
          <a:ln w="25400">
            <a:solidFill>
              <a:srgbClr val="FFFFFF"/>
            </a:solidFill>
            <a:prstDash val="solid"/>
          </a:ln>
        </p:spPr>
      </p:sp>
      <p:sp>
        <p:nvSpPr>
          <p:cNvPr id="18" name="Text 16"/>
          <p:cNvSpPr txBox="1"/>
          <p:nvPr/>
        </p:nvSpPr>
        <p:spPr>
          <a:xfrm>
            <a:off x="6217920" y="4160520"/>
            <a:ext cx="4937760" cy="169164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National retailers nearby</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Target customers outgrowing styles</a:t>
            </a:r>
            <a:endParaRPr lang="en-US" sz="1200" dirty="0"/>
          </a:p>
          <a:p>
            <a:pPr marL="342900" indent="-342900">
              <a:spcAft>
                <a:spcPts val="400"/>
              </a:spcAft>
              <a:buSzPct val="100000"/>
              <a:buChar char="•"/>
            </a:pPr>
            <a:r>
              <a:rPr lang="en-US" sz="1200" dirty="0">
                <a:solidFill>
                  <a:srgbClr val="333333"/>
                </a:solidFill>
                <a:latin typeface="Calibri" pitchFamily="34" charset="0"/>
                <a:ea typeface="Calibri" pitchFamily="34" charset="-122"/>
                <a:cs typeface="Calibri" pitchFamily="34" charset="-120"/>
              </a:rPr>
              <a:t>Economic downturns reducing sales</a:t>
            </a:r>
            <a:endParaRPr lang="en-US" sz="1200" dirty="0"/>
          </a:p>
        </p:txBody>
      </p:sp>
      <p:sp>
        <p:nvSpPr>
          <p:cNvPr id="19" name="Text 1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20" name="Text 1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Action Plan Example</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b="1" dirty="0">
                <a:solidFill>
                  <a:srgbClr val="333333"/>
                </a:solidFill>
                <a:latin typeface="Calibri" pitchFamily="34" charset="0"/>
                <a:ea typeface="Calibri" pitchFamily="34" charset="-122"/>
                <a:cs typeface="Calibri" pitchFamily="34" charset="-120"/>
              </a:rPr>
              <a:t>Goal: To increase brand awareness by 10%</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Action 1: Create social media accounts</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Action 2: Plan and host three promotional events</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Action 3: Obtain additional funds for advertising and marketing budgets</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KPIs (Key Performance Indicators)</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KPIs are measurable components that allow businesses to track the progress of particular initiatives in relation to business goals.</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What KPIs make sense for your business? (Sales growth, customer retention, profit margin, website traffic, customer satisfaction score...)</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DEEF0"/>
        </a:solidFill>
      </p:bgPr>
    </p:bg>
    <p:spTree>
      <p:nvGrpSpPr>
        <p:cNvPr id="1" name=""/>
        <p:cNvGrpSpPr/>
        <p:nvPr/>
      </p:nvGrpSpPr>
      <p:grpSpPr>
        <a:xfrm>
          <a:off x="0" y="0"/>
          <a:ext cx="0" cy="0"/>
          <a:chOff x="0" y="0"/>
          <a:chExt cx="0" cy="0"/>
        </a:xfrm>
      </p:grpSpPr>
      <p:sp>
        <p:nvSpPr>
          <p:cNvPr id="2" name="Text 0"/>
          <p:cNvSpPr txBox="1"/>
          <p:nvPr/>
        </p:nvSpPr>
        <p:spPr>
          <a:xfrm>
            <a:off x="548640" y="548640"/>
            <a:ext cx="11064240" cy="82296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Homework: Strategy</a:t>
            </a:r>
            <a:endParaRPr lang="en-US" sz="2800" dirty="0"/>
          </a:p>
        </p:txBody>
      </p:sp>
      <p:sp>
        <p:nvSpPr>
          <p:cNvPr id="3" name="Text 1"/>
          <p:cNvSpPr txBox="1"/>
          <p:nvPr/>
        </p:nvSpPr>
        <p:spPr>
          <a:xfrm>
            <a:off x="731520" y="1828800"/>
            <a:ext cx="10058400" cy="2743200"/>
          </a:xfrm>
          <a:prstGeom prst="rect">
            <a:avLst/>
          </a:prstGeom>
          <a:noFill/>
          <a:ln/>
        </p:spPr>
        <p:txBody>
          <a:bodyPr wrap="square" lIns="0" tIns="0" rIns="0" bIns="0" rtlCol="0" anchor="ctr"/>
          <a:lstStyle/>
          <a:p>
            <a:pPr marL="342900" indent="-342900">
              <a:spcAft>
                <a:spcPts val="1200"/>
              </a:spcAft>
              <a:buSzPct val="100000"/>
              <a:buChar char="•"/>
            </a:pPr>
            <a:r>
              <a:rPr lang="en-US" sz="2000" dirty="0">
                <a:solidFill>
                  <a:srgbClr val="333333"/>
                </a:solidFill>
                <a:latin typeface="Calibri" pitchFamily="34" charset="0"/>
                <a:ea typeface="Calibri" pitchFamily="34" charset="-122"/>
                <a:cs typeface="Calibri" pitchFamily="34" charset="-120"/>
              </a:rPr>
              <a:t>Research 3 businesses like yours</a:t>
            </a:r>
            <a:endParaRPr lang="en-US" sz="2000" dirty="0"/>
          </a:p>
          <a:p>
            <a:pPr marL="342900" indent="-342900">
              <a:spcAft>
                <a:spcPts val="1200"/>
              </a:spcAft>
              <a:buSzPct val="100000"/>
              <a:buChar char="•"/>
            </a:pPr>
            <a:r>
              <a:rPr lang="en-US" sz="2000" dirty="0">
                <a:solidFill>
                  <a:srgbClr val="333333"/>
                </a:solidFill>
                <a:latin typeface="Calibri" pitchFamily="34" charset="0"/>
                <a:ea typeface="Calibri" pitchFamily="34" charset="-122"/>
                <a:cs typeface="Calibri" pitchFamily="34" charset="-120"/>
              </a:rPr>
              <a:t>What do you like about the business?</a:t>
            </a:r>
            <a:endParaRPr lang="en-US" sz="2000" dirty="0"/>
          </a:p>
          <a:p>
            <a:pPr marL="342900" indent="-342900">
              <a:buSzPct val="100000"/>
              <a:buChar char="•"/>
            </a:pPr>
            <a:r>
              <a:rPr lang="en-US" sz="2000" dirty="0">
                <a:solidFill>
                  <a:srgbClr val="333333"/>
                </a:solidFill>
                <a:latin typeface="Calibri" pitchFamily="34" charset="0"/>
                <a:ea typeface="Calibri" pitchFamily="34" charset="-122"/>
                <a:cs typeface="Calibri" pitchFamily="34" charset="-120"/>
              </a:rPr>
              <a:t>Write down their strategic plan</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731520"/>
            <a:ext cx="10698480" cy="457200"/>
          </a:xfrm>
          <a:prstGeom prst="rect">
            <a:avLst/>
          </a:prstGeom>
          <a:noFill/>
          <a:ln/>
        </p:spPr>
        <p:txBody>
          <a:bodyPr wrap="square" lIns="0" tIns="0" rIns="0" bIns="0" rtlCol="0" anchor="ctr"/>
          <a:lstStyle/>
          <a:p>
            <a:pPr indent="0" marL="0">
              <a:buNone/>
            </a:pPr>
            <a:r>
              <a:rPr lang="en-US" sz="1600" b="1" spc="300" kern="0" dirty="0">
                <a:solidFill>
                  <a:srgbClr val="B8860B"/>
                </a:solidFill>
                <a:latin typeface="Calibri" pitchFamily="34" charset="0"/>
                <a:ea typeface="Calibri" pitchFamily="34" charset="-122"/>
                <a:cs typeface="Calibri" pitchFamily="34" charset="-120"/>
              </a:rPr>
              <a:t>IMPLEMENTATION</a:t>
            </a:r>
            <a:endParaRPr lang="en-US" sz="1600" dirty="0"/>
          </a:p>
        </p:txBody>
      </p:sp>
      <p:sp>
        <p:nvSpPr>
          <p:cNvPr id="3" name="Text 1"/>
          <p:cNvSpPr txBox="1"/>
          <p:nvPr/>
        </p:nvSpPr>
        <p:spPr>
          <a:xfrm>
            <a:off x="731520" y="1188720"/>
            <a:ext cx="10698480" cy="137160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Turning Plans Into Action</a:t>
            </a:r>
            <a:endParaRPr lang="en-US" sz="3200" dirty="0"/>
          </a:p>
        </p:txBody>
      </p:sp>
      <p:sp>
        <p:nvSpPr>
          <p:cNvPr id="4" name="Text 2"/>
          <p:cNvSpPr txBox="1"/>
          <p:nvPr/>
        </p:nvSpPr>
        <p:spPr>
          <a:xfrm>
            <a:off x="731520" y="2651760"/>
            <a:ext cx="10698480" cy="2743200"/>
          </a:xfrm>
          <a:prstGeom prst="rect">
            <a:avLst/>
          </a:prstGeom>
          <a:noFill/>
          <a:ln/>
        </p:spPr>
        <p:txBody>
          <a:bodyPr wrap="square" lIns="0" tIns="0" rIns="0" bIns="0" rtlCol="0" anchor="ctr"/>
          <a:lstStyle/>
          <a:p>
            <a:pPr indent="0" marL="0">
              <a:buNone/>
            </a:pPr>
            <a:r>
              <a:rPr lang="en-US" sz="2000" dirty="0">
                <a:solidFill>
                  <a:srgbClr val="DDDDDD"/>
                </a:solidFill>
                <a:latin typeface="Calibri" pitchFamily="34" charset="0"/>
                <a:ea typeface="Calibri" pitchFamily="34" charset="-122"/>
                <a:cs typeface="Calibri" pitchFamily="34" charset="-120"/>
              </a:rPr>
              <a:t>Strategy implementation is the process of turning plans into action to reach a desired outcome. It's the art of getting stuff done.</a:t>
            </a:r>
            <a:endParaRPr lang="en-US" sz="2000" dirty="0"/>
          </a:p>
        </p:txBody>
      </p:sp>
      <p:sp>
        <p:nvSpPr>
          <p:cNvPr id="5" name="Text 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6" name="Text 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Define Implementation</a:t>
            </a:r>
            <a:endParaRPr lang="en-US" sz="2700" dirty="0"/>
          </a:p>
        </p:txBody>
      </p:sp>
      <p:sp>
        <p:nvSpPr>
          <p:cNvPr id="3" name="Text 1"/>
          <p:cNvSpPr txBox="1"/>
          <p:nvPr/>
        </p:nvSpPr>
        <p:spPr>
          <a:xfrm>
            <a:off x="731520" y="146304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700" i="1" dirty="0">
                <a:solidFill>
                  <a:srgbClr val="333333"/>
                </a:solidFill>
                <a:latin typeface="Calibri" pitchFamily="34" charset="0"/>
                <a:ea typeface="Calibri" pitchFamily="34" charset="-122"/>
                <a:cs typeface="Calibri" pitchFamily="34" charset="-120"/>
              </a:rPr>
              <a:t>An act or instance of implementing something: the process of making something active or effective.</a:t>
            </a:r>
            <a:endParaRPr lang="en-US" sz="1700" dirty="0"/>
          </a:p>
          <a:p>
            <a:pPr marL="342900" indent="-342900">
              <a:spcAft>
                <a:spcPts val="1200"/>
              </a:spcAft>
              <a:buSzPct val="100000"/>
              <a:buChar char="•"/>
            </a:pPr>
            <a:r>
              <a:rPr lang="en-US" sz="1700" b="1" dirty="0">
                <a:solidFill>
                  <a:srgbClr val="333333"/>
                </a:solidFill>
                <a:latin typeface="Calibri" pitchFamily="34" charset="0"/>
                <a:ea typeface="Calibri" pitchFamily="34" charset="-122"/>
                <a:cs typeface="Calibri" pitchFamily="34" charset="-120"/>
              </a:rPr>
              <a:t>Synonyms:</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accomplishment, achievement, execution, fulfillment, performance</a:t>
            </a:r>
            <a:endParaRPr lang="en-US" sz="1700" dirty="0"/>
          </a:p>
          <a:p>
            <a:pPr marL="342900" indent="-342900">
              <a:spcAft>
                <a:spcPts val="1200"/>
              </a:spcAft>
              <a:buSzPct val="100000"/>
              <a:buChar char="•"/>
            </a:pPr>
            <a:r>
              <a:rPr lang="en-US" sz="1700" dirty="0">
                <a:solidFill>
                  <a:srgbClr val="333333"/>
                </a:solidFill>
                <a:latin typeface="Calibri" pitchFamily="34" charset="0"/>
                <a:ea typeface="Calibri" pitchFamily="34" charset="-122"/>
                <a:cs typeface="Calibri" pitchFamily="34" charset="-120"/>
              </a:rPr>
              <a:t>The success of every organization rests on its capacity to implement decisions and execute key processes efficiently, effectively, and consistently.</a:t>
            </a:r>
            <a:endParaRPr lang="en-US" sz="17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Define Clear Goals and Strategies</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The most important component of successful implementation is defining clear goals and the process to reach them.</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Communicate to the team what success looks like visually — what it will look like when goals are reached.</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Ensure goals and strategy align with the company's values and vision, and adjust anything that doesn't.</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Instill confidence.</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Determine Roles &amp; Leadership</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600" b="1" dirty="0">
                <a:solidFill>
                  <a:srgbClr val="333333"/>
                </a:solidFill>
                <a:latin typeface="Calibri" pitchFamily="34" charset="0"/>
                <a:ea typeface="Calibri" pitchFamily="34" charset="-122"/>
                <a:cs typeface="Calibri" pitchFamily="34" charset="-120"/>
              </a:rPr>
              <a:t>Accountability &amp; Responsibility</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Build a roadmap for achieving your goals, set expectations among your team, and clearly communicate your implementation plan.</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Document the resources available — employees, teams, departments — and outline what each is responsible for achieving.</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Establish who the decision-makers are, who's accountable for what, and what to do when an unforeseen issue arises.</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Delegate the Work, Then Execute</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500" b="1" dirty="0">
                <a:solidFill>
                  <a:srgbClr val="333333"/>
                </a:solidFill>
                <a:latin typeface="Calibri" pitchFamily="34" charset="0"/>
                <a:ea typeface="Calibri" pitchFamily="34" charset="-122"/>
                <a:cs typeface="Calibri" pitchFamily="34" charset="-120"/>
              </a:rPr>
              <a:t>Delegate</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Refer to your timeline and goal list, and delegate tasks to the right team members. Explain the big picture so everyone understands the vision, set deadlines, and avoid micromanaging.</a:t>
            </a:r>
            <a:endParaRPr lang="en-US" sz="1500" dirty="0"/>
          </a:p>
          <a:p>
            <a:pPr marL="342900" indent="-342900">
              <a:spcAft>
                <a:spcPts val="800"/>
              </a:spcAft>
              <a:buSzPct val="100000"/>
              <a:buChar char="•"/>
            </a:pPr>
            <a:r>
              <a:rPr lang="en-US" sz="1500" b="1" dirty="0">
                <a:solidFill>
                  <a:srgbClr val="333333"/>
                </a:solidFill>
                <a:latin typeface="Calibri" pitchFamily="34" charset="0"/>
                <a:ea typeface="Calibri" pitchFamily="34" charset="-122"/>
                <a:cs typeface="Calibri" pitchFamily="34" charset="-120"/>
              </a:rPr>
              <a:t>Execute</a:t>
            </a:r>
            <a:endParaRPr lang="en-US" sz="1500" dirty="0"/>
          </a:p>
          <a:p>
            <a:pPr marL="342900" indent="-342900">
              <a:spcAft>
                <a:spcPts val="800"/>
              </a:spcAft>
              <a:buSzPct val="100000"/>
              <a:buChar char="•"/>
            </a:pPr>
            <a:r>
              <a:rPr lang="en-US" sz="1500" dirty="0">
                <a:solidFill>
                  <a:srgbClr val="333333"/>
                </a:solidFill>
                <a:latin typeface="Calibri" pitchFamily="34" charset="0"/>
                <a:ea typeface="Calibri" pitchFamily="34" charset="-122"/>
                <a:cs typeface="Calibri" pitchFamily="34" charset="-120"/>
              </a:rPr>
              <a:t>Put the plan into action. Make yourself available to answer questions and address roadblocks. Use daily, weekly, and monthly check-ins to track progress and keep teams aligned.</a:t>
            </a:r>
            <a:endParaRPr lang="en-US" sz="15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Example: Implementation vs. Strategy (HR Case)</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Roles involved: HR Director, HR Manager, Recruitment Team, Onboarding Team</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Outsourced roles: HR Consultant, Benefits Specialist, HR Software Specialist</a:t>
            </a:r>
            <a:endParaRPr lang="en-US" sz="1600" dirty="0"/>
          </a:p>
          <a:p>
            <a:pPr marL="342900" indent="-342900">
              <a:spcAft>
                <a:spcPts val="1000"/>
              </a:spcAft>
              <a:buSzPct val="100000"/>
              <a:buChar char="•"/>
            </a:pPr>
            <a:r>
              <a:rPr lang="en-US" sz="1600" b="1" dirty="0">
                <a:solidFill>
                  <a:srgbClr val="333333"/>
                </a:solidFill>
                <a:latin typeface="Calibri" pitchFamily="34" charset="0"/>
                <a:ea typeface="Calibri" pitchFamily="34" charset="-122"/>
                <a:cs typeface="Calibri" pitchFamily="34" charset="-120"/>
              </a:rPr>
              <a:t>Budget: $20,000</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Tasks: hold a strategy meeting, analyze current hiring/onboarding vs. top 3 competitors, review findings, review employee feedback mechanisms, and hire outside consultants — each with its own deadline.</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Implement Your Business Idea in 4 Simple Steps</a:t>
            </a:r>
            <a:endParaRPr lang="en-US" sz="2600" dirty="0"/>
          </a:p>
        </p:txBody>
      </p:sp>
      <p:sp>
        <p:nvSpPr>
          <p:cNvPr id="3" name="Shape 1"/>
          <p:cNvSpPr/>
          <p:nvPr/>
        </p:nvSpPr>
        <p:spPr>
          <a:xfrm>
            <a:off x="640080" y="1645920"/>
            <a:ext cx="2514600" cy="3108960"/>
          </a:xfrm>
          <a:prstGeom prst="roundRect">
            <a:avLst>
              <a:gd name="adj" fmla="val 2909"/>
            </a:avLst>
          </a:prstGeom>
          <a:solidFill>
            <a:srgbClr val="EDEEF0"/>
          </a:solidFill>
          <a:ln/>
        </p:spPr>
      </p:sp>
      <p:sp>
        <p:nvSpPr>
          <p:cNvPr id="4" name="Text 2"/>
          <p:cNvSpPr txBox="1"/>
          <p:nvPr/>
        </p:nvSpPr>
        <p:spPr>
          <a:xfrm>
            <a:off x="777240" y="1783080"/>
            <a:ext cx="224028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1</a:t>
            </a:r>
            <a:endParaRPr lang="en-US" sz="2000" dirty="0"/>
          </a:p>
        </p:txBody>
      </p:sp>
      <p:sp>
        <p:nvSpPr>
          <p:cNvPr id="5" name="Text 3"/>
          <p:cNvSpPr txBox="1"/>
          <p:nvPr/>
        </p:nvSpPr>
        <p:spPr>
          <a:xfrm>
            <a:off x="777240" y="2240280"/>
            <a:ext cx="224028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Conduct Market Research</a:t>
            </a:r>
            <a:endParaRPr lang="en-US" sz="1500" dirty="0"/>
          </a:p>
        </p:txBody>
      </p:sp>
      <p:sp>
        <p:nvSpPr>
          <p:cNvPr id="6" name="Text 4"/>
          <p:cNvSpPr txBox="1"/>
          <p:nvPr/>
        </p:nvSpPr>
        <p:spPr>
          <a:xfrm>
            <a:off x="777240" y="2880360"/>
            <a:ext cx="224028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Even a technically perfect idea needs a real need in the market. Talk to your network, sample your target market, and study existing competitors.</a:t>
            </a:r>
            <a:endParaRPr lang="en-US" sz="1200" dirty="0"/>
          </a:p>
        </p:txBody>
      </p:sp>
      <p:sp>
        <p:nvSpPr>
          <p:cNvPr id="7" name="Shape 5"/>
          <p:cNvSpPr/>
          <p:nvPr/>
        </p:nvSpPr>
        <p:spPr>
          <a:xfrm>
            <a:off x="3337560" y="1645920"/>
            <a:ext cx="2514600" cy="3108960"/>
          </a:xfrm>
          <a:prstGeom prst="roundRect">
            <a:avLst>
              <a:gd name="adj" fmla="val 2909"/>
            </a:avLst>
          </a:prstGeom>
          <a:solidFill>
            <a:srgbClr val="EDEEF0"/>
          </a:solidFill>
          <a:ln/>
        </p:spPr>
      </p:sp>
      <p:sp>
        <p:nvSpPr>
          <p:cNvPr id="8" name="Text 6"/>
          <p:cNvSpPr txBox="1"/>
          <p:nvPr/>
        </p:nvSpPr>
        <p:spPr>
          <a:xfrm>
            <a:off x="3474720" y="1783080"/>
            <a:ext cx="224028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2</a:t>
            </a:r>
            <a:endParaRPr lang="en-US" sz="2000" dirty="0"/>
          </a:p>
        </p:txBody>
      </p:sp>
      <p:sp>
        <p:nvSpPr>
          <p:cNvPr id="9" name="Text 7"/>
          <p:cNvSpPr txBox="1"/>
          <p:nvPr/>
        </p:nvSpPr>
        <p:spPr>
          <a:xfrm>
            <a:off x="3474720" y="2240280"/>
            <a:ext cx="224028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Calculate the Time Factor</a:t>
            </a:r>
            <a:endParaRPr lang="en-US" sz="1500" dirty="0"/>
          </a:p>
        </p:txBody>
      </p:sp>
      <p:sp>
        <p:nvSpPr>
          <p:cNvPr id="10" name="Text 8"/>
          <p:cNvSpPr txBox="1"/>
          <p:nvPr/>
        </p:nvSpPr>
        <p:spPr>
          <a:xfrm>
            <a:off x="3474720" y="2880360"/>
            <a:ext cx="224028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Some ideas have a limited shelf life. Calculate how long it will take to launch, flourish, and refresh with new ideas.</a:t>
            </a:r>
            <a:endParaRPr lang="en-US" sz="1200" dirty="0"/>
          </a:p>
        </p:txBody>
      </p:sp>
      <p:sp>
        <p:nvSpPr>
          <p:cNvPr id="11" name="Shape 9"/>
          <p:cNvSpPr/>
          <p:nvPr/>
        </p:nvSpPr>
        <p:spPr>
          <a:xfrm>
            <a:off x="6035040" y="1645920"/>
            <a:ext cx="2514600" cy="3108960"/>
          </a:xfrm>
          <a:prstGeom prst="roundRect">
            <a:avLst>
              <a:gd name="adj" fmla="val 2909"/>
            </a:avLst>
          </a:prstGeom>
          <a:solidFill>
            <a:srgbClr val="EDEEF0"/>
          </a:solidFill>
          <a:ln/>
        </p:spPr>
      </p:sp>
      <p:sp>
        <p:nvSpPr>
          <p:cNvPr id="12" name="Text 10"/>
          <p:cNvSpPr txBox="1"/>
          <p:nvPr/>
        </p:nvSpPr>
        <p:spPr>
          <a:xfrm>
            <a:off x="6172200" y="1783080"/>
            <a:ext cx="224028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3</a:t>
            </a:r>
            <a:endParaRPr lang="en-US" sz="2000" dirty="0"/>
          </a:p>
        </p:txBody>
      </p:sp>
      <p:sp>
        <p:nvSpPr>
          <p:cNvPr id="13" name="Text 11"/>
          <p:cNvSpPr txBox="1"/>
          <p:nvPr/>
        </p:nvSpPr>
        <p:spPr>
          <a:xfrm>
            <a:off x="6172200" y="2240280"/>
            <a:ext cx="224028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Calculate the Cost Factor</a:t>
            </a:r>
            <a:endParaRPr lang="en-US" sz="1500" dirty="0"/>
          </a:p>
        </p:txBody>
      </p:sp>
      <p:sp>
        <p:nvSpPr>
          <p:cNvPr id="14" name="Text 12"/>
          <p:cNvSpPr txBox="1"/>
          <p:nvPr/>
        </p:nvSpPr>
        <p:spPr>
          <a:xfrm>
            <a:off x="6172200" y="2880360"/>
            <a:ext cx="224028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Arrange financing, calculate loan interest, and build a technical and financial plan so you don't run out of funds.</a:t>
            </a:r>
            <a:endParaRPr lang="en-US" sz="1200" dirty="0"/>
          </a:p>
        </p:txBody>
      </p:sp>
      <p:sp>
        <p:nvSpPr>
          <p:cNvPr id="15" name="Shape 13"/>
          <p:cNvSpPr/>
          <p:nvPr/>
        </p:nvSpPr>
        <p:spPr>
          <a:xfrm>
            <a:off x="8732520" y="1645920"/>
            <a:ext cx="2514600" cy="3108960"/>
          </a:xfrm>
          <a:prstGeom prst="roundRect">
            <a:avLst>
              <a:gd name="adj" fmla="val 2909"/>
            </a:avLst>
          </a:prstGeom>
          <a:solidFill>
            <a:srgbClr val="EDEEF0"/>
          </a:solidFill>
          <a:ln/>
        </p:spPr>
      </p:sp>
      <p:sp>
        <p:nvSpPr>
          <p:cNvPr id="16" name="Text 14"/>
          <p:cNvSpPr txBox="1"/>
          <p:nvPr/>
        </p:nvSpPr>
        <p:spPr>
          <a:xfrm>
            <a:off x="8869680" y="1783080"/>
            <a:ext cx="224028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4</a:t>
            </a:r>
            <a:endParaRPr lang="en-US" sz="2000" dirty="0"/>
          </a:p>
        </p:txBody>
      </p:sp>
      <p:sp>
        <p:nvSpPr>
          <p:cNvPr id="17" name="Text 15"/>
          <p:cNvSpPr txBox="1"/>
          <p:nvPr/>
        </p:nvSpPr>
        <p:spPr>
          <a:xfrm>
            <a:off x="8869680" y="2240280"/>
            <a:ext cx="224028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Determine Your Skills</a:t>
            </a:r>
            <a:endParaRPr lang="en-US" sz="1500" dirty="0"/>
          </a:p>
        </p:txBody>
      </p:sp>
      <p:sp>
        <p:nvSpPr>
          <p:cNvPr id="18" name="Text 16"/>
          <p:cNvSpPr txBox="1"/>
          <p:nvPr/>
        </p:nvSpPr>
        <p:spPr>
          <a:xfrm>
            <a:off x="8869680" y="2880360"/>
            <a:ext cx="2240280" cy="1737360"/>
          </a:xfrm>
          <a:prstGeom prst="rect">
            <a:avLst/>
          </a:prstGeom>
          <a:noFill/>
          <a:ln/>
        </p:spPr>
        <p:txBody>
          <a:bodyPr wrap="square" lIns="0" tIns="0" rIns="0" bIns="0" rtlCol="0" anchor="ctr"/>
          <a:lstStyle/>
          <a:p>
            <a:pPr indent="0" marL="0">
              <a:buNone/>
            </a:pPr>
            <a:r>
              <a:rPr lang="en-US" sz="1200" dirty="0">
                <a:solidFill>
                  <a:srgbClr val="333333"/>
                </a:solidFill>
                <a:latin typeface="Calibri" pitchFamily="34" charset="0"/>
                <a:ea typeface="Calibri" pitchFamily="34" charset="-122"/>
                <a:cs typeface="Calibri" pitchFamily="34" charset="-120"/>
              </a:rPr>
              <a:t>Assess your technical and selling skills — your offering needs something more than the competition.</a:t>
            </a:r>
            <a:endParaRPr lang="en-US" sz="1200" dirty="0"/>
          </a:p>
        </p:txBody>
      </p:sp>
      <p:sp>
        <p:nvSpPr>
          <p:cNvPr id="19" name="Text 1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20" name="Text 1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600" b="1" dirty="0">
                <a:solidFill>
                  <a:srgbClr val="1B3B6F"/>
                </a:solidFill>
                <a:latin typeface="Georgia" pitchFamily="34" charset="0"/>
                <a:ea typeface="Georgia" pitchFamily="34" charset="-122"/>
                <a:cs typeface="Georgia" pitchFamily="34" charset="-120"/>
              </a:rPr>
              <a:t>Separate Business From Personal</a:t>
            </a:r>
            <a:endParaRPr lang="en-US" sz="2600" dirty="0"/>
          </a:p>
        </p:txBody>
      </p:sp>
      <p:sp>
        <p:nvSpPr>
          <p:cNvPr id="3" name="Shape 1"/>
          <p:cNvSpPr/>
          <p:nvPr/>
        </p:nvSpPr>
        <p:spPr>
          <a:xfrm>
            <a:off x="640080" y="1645920"/>
            <a:ext cx="1615440" cy="1737360"/>
          </a:xfrm>
          <a:prstGeom prst="roundRect">
            <a:avLst>
              <a:gd name="adj" fmla="val 4528"/>
            </a:avLst>
          </a:prstGeom>
          <a:solidFill>
            <a:srgbClr val="EDEEF0"/>
          </a:solidFill>
          <a:ln/>
        </p:spPr>
      </p:sp>
      <p:sp>
        <p:nvSpPr>
          <p:cNvPr id="4" name="Text 2"/>
          <p:cNvSpPr txBox="1"/>
          <p:nvPr/>
        </p:nvSpPr>
        <p:spPr>
          <a:xfrm>
            <a:off x="777240" y="1783080"/>
            <a:ext cx="134112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1</a:t>
            </a:r>
            <a:endParaRPr lang="en-US" sz="2000" dirty="0"/>
          </a:p>
        </p:txBody>
      </p:sp>
      <p:sp>
        <p:nvSpPr>
          <p:cNvPr id="5" name="Text 3"/>
          <p:cNvSpPr txBox="1"/>
          <p:nvPr/>
        </p:nvSpPr>
        <p:spPr>
          <a:xfrm>
            <a:off x="777240" y="2240280"/>
            <a:ext cx="134112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Business Name &amp; Entity</a:t>
            </a:r>
            <a:endParaRPr lang="en-US" sz="1500" dirty="0"/>
          </a:p>
        </p:txBody>
      </p:sp>
      <p:sp>
        <p:nvSpPr>
          <p:cNvPr id="6" name="Shape 4"/>
          <p:cNvSpPr/>
          <p:nvPr/>
        </p:nvSpPr>
        <p:spPr>
          <a:xfrm>
            <a:off x="2438400" y="1645920"/>
            <a:ext cx="1615440" cy="1737360"/>
          </a:xfrm>
          <a:prstGeom prst="roundRect">
            <a:avLst>
              <a:gd name="adj" fmla="val 4528"/>
            </a:avLst>
          </a:prstGeom>
          <a:solidFill>
            <a:srgbClr val="EDEEF0"/>
          </a:solidFill>
          <a:ln/>
        </p:spPr>
      </p:sp>
      <p:sp>
        <p:nvSpPr>
          <p:cNvPr id="7" name="Text 5"/>
          <p:cNvSpPr txBox="1"/>
          <p:nvPr/>
        </p:nvSpPr>
        <p:spPr>
          <a:xfrm>
            <a:off x="2575560" y="1783080"/>
            <a:ext cx="134112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2</a:t>
            </a:r>
            <a:endParaRPr lang="en-US" sz="2000" dirty="0"/>
          </a:p>
        </p:txBody>
      </p:sp>
      <p:sp>
        <p:nvSpPr>
          <p:cNvPr id="8" name="Text 6"/>
          <p:cNvSpPr txBox="1"/>
          <p:nvPr/>
        </p:nvSpPr>
        <p:spPr>
          <a:xfrm>
            <a:off x="2575560" y="2240280"/>
            <a:ext cx="134112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Tax ID &amp; DUNS/UEI</a:t>
            </a:r>
            <a:endParaRPr lang="en-US" sz="1500" dirty="0"/>
          </a:p>
        </p:txBody>
      </p:sp>
      <p:sp>
        <p:nvSpPr>
          <p:cNvPr id="9" name="Shape 7"/>
          <p:cNvSpPr/>
          <p:nvPr/>
        </p:nvSpPr>
        <p:spPr>
          <a:xfrm>
            <a:off x="4236720" y="1645920"/>
            <a:ext cx="1615440" cy="1737360"/>
          </a:xfrm>
          <a:prstGeom prst="roundRect">
            <a:avLst>
              <a:gd name="adj" fmla="val 4528"/>
            </a:avLst>
          </a:prstGeom>
          <a:solidFill>
            <a:srgbClr val="EDEEF0"/>
          </a:solidFill>
          <a:ln/>
        </p:spPr>
      </p:sp>
      <p:sp>
        <p:nvSpPr>
          <p:cNvPr id="10" name="Text 8"/>
          <p:cNvSpPr txBox="1"/>
          <p:nvPr/>
        </p:nvSpPr>
        <p:spPr>
          <a:xfrm>
            <a:off x="4373880" y="1783080"/>
            <a:ext cx="134112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3</a:t>
            </a:r>
            <a:endParaRPr lang="en-US" sz="2000" dirty="0"/>
          </a:p>
        </p:txBody>
      </p:sp>
      <p:sp>
        <p:nvSpPr>
          <p:cNvPr id="11" name="Text 9"/>
          <p:cNvSpPr txBox="1"/>
          <p:nvPr/>
        </p:nvSpPr>
        <p:spPr>
          <a:xfrm>
            <a:off x="4373880" y="2240280"/>
            <a:ext cx="134112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Business Account</a:t>
            </a:r>
            <a:endParaRPr lang="en-US" sz="1500" dirty="0"/>
          </a:p>
        </p:txBody>
      </p:sp>
      <p:sp>
        <p:nvSpPr>
          <p:cNvPr id="12" name="Shape 10"/>
          <p:cNvSpPr/>
          <p:nvPr/>
        </p:nvSpPr>
        <p:spPr>
          <a:xfrm>
            <a:off x="6035040" y="1645920"/>
            <a:ext cx="1615440" cy="1737360"/>
          </a:xfrm>
          <a:prstGeom prst="roundRect">
            <a:avLst>
              <a:gd name="adj" fmla="val 4528"/>
            </a:avLst>
          </a:prstGeom>
          <a:solidFill>
            <a:srgbClr val="EDEEF0"/>
          </a:solidFill>
          <a:ln/>
        </p:spPr>
      </p:sp>
      <p:sp>
        <p:nvSpPr>
          <p:cNvPr id="13" name="Text 11"/>
          <p:cNvSpPr txBox="1"/>
          <p:nvPr/>
        </p:nvSpPr>
        <p:spPr>
          <a:xfrm>
            <a:off x="6172200" y="1783080"/>
            <a:ext cx="134112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4</a:t>
            </a:r>
            <a:endParaRPr lang="en-US" sz="2000" dirty="0"/>
          </a:p>
        </p:txBody>
      </p:sp>
      <p:sp>
        <p:nvSpPr>
          <p:cNvPr id="14" name="Text 12"/>
          <p:cNvSpPr txBox="1"/>
          <p:nvPr/>
        </p:nvSpPr>
        <p:spPr>
          <a:xfrm>
            <a:off x="6172200" y="2240280"/>
            <a:ext cx="134112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Business &amp; Strategic Plan</a:t>
            </a:r>
            <a:endParaRPr lang="en-US" sz="1500" dirty="0"/>
          </a:p>
        </p:txBody>
      </p:sp>
      <p:sp>
        <p:nvSpPr>
          <p:cNvPr id="15" name="Shape 13"/>
          <p:cNvSpPr/>
          <p:nvPr/>
        </p:nvSpPr>
        <p:spPr>
          <a:xfrm>
            <a:off x="7833360" y="1645920"/>
            <a:ext cx="1615440" cy="1737360"/>
          </a:xfrm>
          <a:prstGeom prst="roundRect">
            <a:avLst>
              <a:gd name="adj" fmla="val 4528"/>
            </a:avLst>
          </a:prstGeom>
          <a:solidFill>
            <a:srgbClr val="EDEEF0"/>
          </a:solidFill>
          <a:ln/>
        </p:spPr>
      </p:sp>
      <p:sp>
        <p:nvSpPr>
          <p:cNvPr id="16" name="Text 14"/>
          <p:cNvSpPr txBox="1"/>
          <p:nvPr/>
        </p:nvSpPr>
        <p:spPr>
          <a:xfrm>
            <a:off x="7970520" y="1783080"/>
            <a:ext cx="134112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5</a:t>
            </a:r>
            <a:endParaRPr lang="en-US" sz="2000" dirty="0"/>
          </a:p>
        </p:txBody>
      </p:sp>
      <p:sp>
        <p:nvSpPr>
          <p:cNvPr id="17" name="Text 15"/>
          <p:cNvSpPr txBox="1"/>
          <p:nvPr/>
        </p:nvSpPr>
        <p:spPr>
          <a:xfrm>
            <a:off x="7970520" y="2240280"/>
            <a:ext cx="134112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Business Credit</a:t>
            </a:r>
            <a:endParaRPr lang="en-US" sz="1500" dirty="0"/>
          </a:p>
        </p:txBody>
      </p:sp>
      <p:sp>
        <p:nvSpPr>
          <p:cNvPr id="18" name="Shape 16"/>
          <p:cNvSpPr/>
          <p:nvPr/>
        </p:nvSpPr>
        <p:spPr>
          <a:xfrm>
            <a:off x="9631680" y="1645920"/>
            <a:ext cx="1615440" cy="1737360"/>
          </a:xfrm>
          <a:prstGeom prst="roundRect">
            <a:avLst>
              <a:gd name="adj" fmla="val 4528"/>
            </a:avLst>
          </a:prstGeom>
          <a:solidFill>
            <a:srgbClr val="EDEEF0"/>
          </a:solidFill>
          <a:ln/>
        </p:spPr>
      </p:sp>
      <p:sp>
        <p:nvSpPr>
          <p:cNvPr id="19" name="Text 17"/>
          <p:cNvSpPr txBox="1"/>
          <p:nvPr/>
        </p:nvSpPr>
        <p:spPr>
          <a:xfrm>
            <a:off x="9768840" y="1783080"/>
            <a:ext cx="1341120" cy="457200"/>
          </a:xfrm>
          <a:prstGeom prst="rect">
            <a:avLst/>
          </a:prstGeom>
          <a:noFill/>
          <a:ln/>
        </p:spPr>
        <p:txBody>
          <a:bodyPr wrap="square" lIns="0" tIns="0" rIns="0" bIns="0" rtlCol="0" anchor="ctr"/>
          <a:lstStyle/>
          <a:p>
            <a:pPr indent="0" marL="0">
              <a:buNone/>
            </a:pPr>
            <a:r>
              <a:rPr lang="en-US" sz="2000" b="1" dirty="0">
                <a:solidFill>
                  <a:srgbClr val="B8860B"/>
                </a:solidFill>
                <a:latin typeface="Georgia" pitchFamily="34" charset="0"/>
                <a:ea typeface="Georgia" pitchFamily="34" charset="-122"/>
                <a:cs typeface="Georgia" pitchFamily="34" charset="-120"/>
              </a:rPr>
              <a:t>6</a:t>
            </a:r>
            <a:endParaRPr lang="en-US" sz="2000" dirty="0"/>
          </a:p>
        </p:txBody>
      </p:sp>
      <p:sp>
        <p:nvSpPr>
          <p:cNvPr id="20" name="Text 18"/>
          <p:cNvSpPr txBox="1"/>
          <p:nvPr/>
        </p:nvSpPr>
        <p:spPr>
          <a:xfrm>
            <a:off x="9768840" y="2240280"/>
            <a:ext cx="1341120" cy="731520"/>
          </a:xfrm>
          <a:prstGeom prst="rect">
            <a:avLst/>
          </a:prstGeom>
          <a:noFill/>
          <a:ln/>
        </p:spPr>
        <p:txBody>
          <a:bodyPr wrap="square" lIns="0" tIns="0" rIns="0" bIns="0" rtlCol="0" anchor="ctr"/>
          <a:lstStyle/>
          <a:p>
            <a:pPr indent="0" marL="0">
              <a:buNone/>
            </a:pPr>
            <a:r>
              <a:rPr lang="en-US" sz="1500" b="1" dirty="0">
                <a:solidFill>
                  <a:srgbClr val="1B3B6F"/>
                </a:solidFill>
                <a:latin typeface="Calibri" pitchFamily="34" charset="0"/>
                <a:ea typeface="Calibri" pitchFamily="34" charset="-122"/>
                <a:cs typeface="Calibri" pitchFamily="34" charset="-120"/>
              </a:rPr>
              <a:t>Education &amp; Network</a:t>
            </a:r>
            <a:endParaRPr lang="en-US" sz="1500" dirty="0"/>
          </a:p>
        </p:txBody>
      </p:sp>
      <p:sp>
        <p:nvSpPr>
          <p:cNvPr id="21" name="Text 19"/>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22" name="Text 20"/>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EDEEF0"/>
        </a:solidFill>
      </p:bgPr>
    </p:bg>
    <p:spTree>
      <p:nvGrpSpPr>
        <p:cNvPr id="1" name=""/>
        <p:cNvGrpSpPr/>
        <p:nvPr/>
      </p:nvGrpSpPr>
      <p:grpSpPr>
        <a:xfrm>
          <a:off x="0" y="0"/>
          <a:ext cx="0" cy="0"/>
          <a:chOff x="0" y="0"/>
          <a:chExt cx="0" cy="0"/>
        </a:xfrm>
      </p:grpSpPr>
      <p:sp>
        <p:nvSpPr>
          <p:cNvPr id="2" name="Text 0"/>
          <p:cNvSpPr txBox="1"/>
          <p:nvPr/>
        </p:nvSpPr>
        <p:spPr>
          <a:xfrm>
            <a:off x="548640" y="548640"/>
            <a:ext cx="11064240" cy="822960"/>
          </a:xfrm>
          <a:prstGeom prst="rect">
            <a:avLst/>
          </a:prstGeom>
          <a:noFill/>
          <a:ln/>
        </p:spPr>
        <p:txBody>
          <a:bodyPr wrap="square" lIns="0" tIns="0" rIns="0" bIns="0" rtlCol="0" anchor="ctr"/>
          <a:lstStyle/>
          <a:p>
            <a:pPr indent="0" marL="0">
              <a:buNone/>
            </a:pPr>
            <a:r>
              <a:rPr lang="en-US" sz="2800" b="1" dirty="0">
                <a:solidFill>
                  <a:srgbClr val="1B3B6F"/>
                </a:solidFill>
                <a:latin typeface="Georgia" pitchFamily="34" charset="0"/>
                <a:ea typeface="Georgia" pitchFamily="34" charset="-122"/>
                <a:cs typeface="Georgia" pitchFamily="34" charset="-120"/>
              </a:rPr>
              <a:t>Homework: Implementation</a:t>
            </a:r>
            <a:endParaRPr lang="en-US" sz="2800" dirty="0"/>
          </a:p>
        </p:txBody>
      </p:sp>
      <p:sp>
        <p:nvSpPr>
          <p:cNvPr id="3" name="Text 1"/>
          <p:cNvSpPr txBox="1"/>
          <p:nvPr/>
        </p:nvSpPr>
        <p:spPr>
          <a:xfrm>
            <a:off x="731520" y="1828800"/>
            <a:ext cx="10058400" cy="2743200"/>
          </a:xfrm>
          <a:prstGeom prst="rect">
            <a:avLst/>
          </a:prstGeom>
          <a:noFill/>
          <a:ln/>
        </p:spPr>
        <p:txBody>
          <a:bodyPr wrap="square" lIns="0" tIns="0" rIns="0" bIns="0" rtlCol="0" anchor="ctr"/>
          <a:lstStyle/>
          <a:p>
            <a:pPr marL="342900" indent="-342900">
              <a:spcAft>
                <a:spcPts val="1200"/>
              </a:spcAft>
              <a:buSzPct val="100000"/>
              <a:buChar char="•"/>
            </a:pPr>
            <a:r>
              <a:rPr lang="en-US" sz="2000" dirty="0">
                <a:solidFill>
                  <a:srgbClr val="333333"/>
                </a:solidFill>
                <a:latin typeface="Calibri" pitchFamily="34" charset="0"/>
                <a:ea typeface="Calibri" pitchFamily="34" charset="-122"/>
                <a:cs typeface="Calibri" pitchFamily="34" charset="-120"/>
              </a:rPr>
              <a:t>Research 3 businesses like yours</a:t>
            </a:r>
            <a:endParaRPr lang="en-US" sz="2000" dirty="0"/>
          </a:p>
          <a:p>
            <a:pPr marL="342900" indent="-342900">
              <a:spcAft>
                <a:spcPts val="1200"/>
              </a:spcAft>
              <a:buSzPct val="100000"/>
              <a:buChar char="•"/>
            </a:pPr>
            <a:r>
              <a:rPr lang="en-US" sz="2000" dirty="0">
                <a:solidFill>
                  <a:srgbClr val="333333"/>
                </a:solidFill>
                <a:latin typeface="Calibri" pitchFamily="34" charset="0"/>
                <a:ea typeface="Calibri" pitchFamily="34" charset="-122"/>
                <a:cs typeface="Calibri" pitchFamily="34" charset="-120"/>
              </a:rPr>
              <a:t>What do you like about the business?</a:t>
            </a:r>
            <a:endParaRPr lang="en-US" sz="2000" dirty="0"/>
          </a:p>
          <a:p>
            <a:pPr marL="342900" indent="-342900">
              <a:buSzPct val="100000"/>
              <a:buChar char="•"/>
            </a:pPr>
            <a:r>
              <a:rPr lang="en-US" sz="2000" dirty="0">
                <a:solidFill>
                  <a:srgbClr val="333333"/>
                </a:solidFill>
                <a:latin typeface="Calibri" pitchFamily="34" charset="0"/>
                <a:ea typeface="Calibri" pitchFamily="34" charset="-122"/>
                <a:cs typeface="Calibri" pitchFamily="34" charset="-120"/>
              </a:rPr>
              <a:t>Write down their strategic plan</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731520"/>
          </a:xfrm>
          <a:prstGeom prst="rect">
            <a:avLst/>
          </a:prstGeom>
          <a:noFill/>
          <a:ln/>
        </p:spPr>
        <p:txBody>
          <a:bodyPr wrap="square" lIns="0" tIns="0" rIns="0" bIns="0" rtlCol="0" anchor="ctr"/>
          <a:lstStyle/>
          <a:p>
            <a:pPr indent="0" marL="0">
              <a:buNone/>
            </a:pPr>
            <a:r>
              <a:rPr lang="en-US" sz="2400" b="1" dirty="0">
                <a:solidFill>
                  <a:srgbClr val="1B3B6F"/>
                </a:solidFill>
                <a:latin typeface="Georgia" pitchFamily="34" charset="0"/>
                <a:ea typeface="Georgia" pitchFamily="34" charset="-122"/>
                <a:cs typeface="Georgia" pitchFamily="34" charset="-120"/>
              </a:rPr>
              <a:t>Disclaimer</a:t>
            </a:r>
            <a:endParaRPr lang="en-US" sz="2400" dirty="0"/>
          </a:p>
        </p:txBody>
      </p:sp>
      <p:sp>
        <p:nvSpPr>
          <p:cNvPr id="3" name="Text 1"/>
          <p:cNvSpPr txBox="1"/>
          <p:nvPr/>
        </p:nvSpPr>
        <p:spPr>
          <a:xfrm>
            <a:off x="731520" y="1371600"/>
            <a:ext cx="10515600" cy="4389120"/>
          </a:xfrm>
          <a:prstGeom prst="rect">
            <a:avLst/>
          </a:prstGeom>
          <a:noFill/>
          <a:ln/>
        </p:spPr>
        <p:txBody>
          <a:bodyPr wrap="square" lIns="0" tIns="0" rIns="0" bIns="0" rtlCol="0" anchor="ctr"/>
          <a:lstStyle/>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This presentation is provided for educational purposes as part of the HopeBuilds: Dynamic Business Development Program (DBDP) and does not constitute legal, financial, tax, or other professional advice. Participants should consult a qualified professional before making business, legal, or financial decisions.</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Completion of this program does not guarantee funding, loan approval, business success, or any specific outcome.</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Participation in DBDP is voluntary, and Word of Hope Ministries, Inc. is not liable for loss, injury, or damages arising from a participant's involvement in the program.</a:t>
            </a:r>
            <a:endParaRPr lang="en-US" sz="1600" dirty="0"/>
          </a:p>
          <a:p>
            <a:pPr indent="0" marL="0">
              <a:buNone/>
            </a:pPr>
            <a:r>
              <a:rPr lang="en-US" sz="1600" dirty="0">
                <a:solidFill>
                  <a:srgbClr val="333333"/>
                </a:solidFill>
                <a:latin typeface="Calibri" pitchFamily="34" charset="0"/>
                <a:ea typeface="Calibri" pitchFamily="34" charset="-122"/>
                <a:cs typeface="Calibri" pitchFamily="34" charset="-120"/>
              </a:rPr>
              <a:t>Full program policies, including data use, photo/media release, and liability terms, are available from WOHM upon request.</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1</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560320"/>
            <a:ext cx="10698480" cy="914400"/>
          </a:xfrm>
          <a:prstGeom prst="rect">
            <a:avLst/>
          </a:prstGeom>
          <a:noFill/>
          <a:ln/>
        </p:spPr>
        <p:txBody>
          <a:bodyPr wrap="square" lIns="0" tIns="0" rIns="0" bIns="0" rtlCol="0" anchor="ctr"/>
          <a:lstStyle/>
          <a:p>
            <a:pPr indent="0" marL="0">
              <a:buNone/>
            </a:pPr>
            <a:r>
              <a:rPr lang="en-US" sz="3600" b="1" dirty="0">
                <a:solidFill>
                  <a:srgbClr val="FFFFFF"/>
                </a:solidFill>
                <a:latin typeface="Georgia" pitchFamily="34" charset="0"/>
                <a:ea typeface="Georgia" pitchFamily="34" charset="-122"/>
                <a:cs typeface="Georgia" pitchFamily="34" charset="-120"/>
              </a:rPr>
              <a:t>Thank You</a:t>
            </a:r>
            <a:endParaRPr lang="en-US" sz="3600" dirty="0"/>
          </a:p>
        </p:txBody>
      </p:sp>
      <p:sp>
        <p:nvSpPr>
          <p:cNvPr id="3" name="Text 1"/>
          <p:cNvSpPr txBox="1"/>
          <p:nvPr/>
        </p:nvSpPr>
        <p:spPr>
          <a:xfrm>
            <a:off x="731520" y="3474720"/>
            <a:ext cx="10698480" cy="457200"/>
          </a:xfrm>
          <a:prstGeom prst="rect">
            <a:avLst/>
          </a:prstGeom>
          <a:noFill/>
          <a:ln/>
        </p:spPr>
        <p:txBody>
          <a:bodyPr wrap="square" lIns="0" tIns="0" rIns="0" bIns="0" rtlCol="0" anchor="ctr"/>
          <a:lstStyle/>
          <a:p>
            <a:pPr indent="0" marL="0">
              <a:buNone/>
            </a:pPr>
            <a:r>
              <a:rPr lang="en-US" sz="1600" i="1" dirty="0">
                <a:solidFill>
                  <a:srgbClr val="B8860B"/>
                </a:solidFill>
                <a:latin typeface="Calibri" pitchFamily="34" charset="0"/>
                <a:ea typeface="Calibri" pitchFamily="34" charset="-122"/>
                <a:cs typeface="Calibri" pitchFamily="34" charset="-120"/>
              </a:rPr>
              <a:t>HopeBuilds: Dynamic Business Development Program (DBDP)</a:t>
            </a:r>
            <a:endParaRPr lang="en-US" sz="1600" dirty="0"/>
          </a:p>
        </p:txBody>
      </p:sp>
      <p:sp>
        <p:nvSpPr>
          <p:cNvPr id="4" name="Text 2"/>
          <p:cNvSpPr txBox="1"/>
          <p:nvPr/>
        </p:nvSpPr>
        <p:spPr>
          <a:xfrm>
            <a:off x="731520" y="5943600"/>
            <a:ext cx="10698480" cy="365760"/>
          </a:xfrm>
          <a:prstGeom prst="rect">
            <a:avLst/>
          </a:prstGeom>
          <a:noFill/>
          <a:ln/>
        </p:spPr>
        <p:txBody>
          <a:bodyPr wrap="square" lIns="0" tIns="0" rIns="0" bIns="0" rtlCol="0" anchor="ctr"/>
          <a:lstStyle/>
          <a:p>
            <a:pPr indent="0" marL="0">
              <a:buNone/>
            </a:pPr>
            <a:r>
              <a:rPr lang="en-US" sz="1200" dirty="0">
                <a:solidFill>
                  <a:srgbClr val="A9ADB4"/>
                </a:solidFill>
                <a:latin typeface="Calibri" pitchFamily="34" charset="0"/>
                <a:ea typeface="Calibri" pitchFamily="34" charset="-122"/>
                <a:cs typeface="Calibri" pitchFamily="34" charset="-120"/>
              </a:rPr>
              <a:t>Word of Hope Ministries, Inc.  |  2677 N. 40th Street, Milwaukee, WI 53210  |  414-447-1965</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2026-09-29T17:39:10Z</dcterms:created>
  <dcterms:modified xsi:type="dcterms:W3CDTF">2026-09-29T17:39:10Z</dcterms:modified>
</cp:coreProperties>
</file>